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1" r:id="rId1"/>
  </p:sldMasterIdLst>
  <p:notesMasterIdLst>
    <p:notesMasterId r:id="rId12"/>
  </p:notesMasterIdLst>
  <p:sldIdLst>
    <p:sldId id="299" r:id="rId2"/>
    <p:sldId id="298" r:id="rId3"/>
    <p:sldId id="300" r:id="rId4"/>
    <p:sldId id="301" r:id="rId5"/>
    <p:sldId id="303" r:id="rId6"/>
    <p:sldId id="311" r:id="rId7"/>
    <p:sldId id="308" r:id="rId8"/>
    <p:sldId id="272" r:id="rId9"/>
    <p:sldId id="274" r:id="rId10"/>
    <p:sldId id="315" r:id="rId11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812" autoAdjust="0"/>
    <p:restoredTop sz="88408" autoAdjust="0"/>
  </p:normalViewPr>
  <p:slideViewPr>
    <p:cSldViewPr>
      <p:cViewPr>
        <p:scale>
          <a:sx n="75" d="100"/>
          <a:sy n="75" d="100"/>
        </p:scale>
        <p:origin x="-2970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F5CF1F-E49F-47FF-A5D9-B1EB70C7D097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A4B73DE0-32F8-49F1-AC20-49AAA18BBD3A}">
      <dgm:prSet phldrT="[Текст]" custT="1"/>
      <dgm:spPr>
        <a:solidFill>
          <a:srgbClr val="798FEF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Ключевые задачи 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A99717EB-0707-420A-AD7E-3A59E5E69A21}" type="parTrans" cxnId="{5A5E6194-C008-4F37-9A2B-B6570B397773}">
      <dgm:prSet/>
      <dgm:spPr/>
      <dgm:t>
        <a:bodyPr/>
        <a:lstStyle/>
        <a:p>
          <a:endParaRPr lang="ru-RU"/>
        </a:p>
      </dgm:t>
    </dgm:pt>
    <dgm:pt modelId="{4B8FC7DA-5348-4003-A11E-B6DD704AECE0}" type="sibTrans" cxnId="{5A5E6194-C008-4F37-9A2B-B6570B397773}">
      <dgm:prSet/>
      <dgm:spPr/>
      <dgm:t>
        <a:bodyPr/>
        <a:lstStyle/>
        <a:p>
          <a:endParaRPr lang="ru-RU"/>
        </a:p>
      </dgm:t>
    </dgm:pt>
    <dgm:pt modelId="{269377AA-FDAF-4C39-8B74-C06DF0DC7415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Реализация Указов Президента РФ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2CC69758-51B0-487D-9FD3-0FAEB14B66D7}" type="parTrans" cxnId="{C20AE3B4-004B-4844-88C4-0E699AEF7FE4}">
      <dgm:prSet/>
      <dgm:spPr/>
      <dgm:t>
        <a:bodyPr/>
        <a:lstStyle/>
        <a:p>
          <a:endParaRPr lang="ru-RU"/>
        </a:p>
      </dgm:t>
    </dgm:pt>
    <dgm:pt modelId="{4112B08A-6FA1-44C7-811C-52DAE95AEEF4}" type="sibTrans" cxnId="{C20AE3B4-004B-4844-88C4-0E699AEF7FE4}">
      <dgm:prSet/>
      <dgm:spPr/>
      <dgm:t>
        <a:bodyPr/>
        <a:lstStyle/>
        <a:p>
          <a:endParaRPr lang="ru-RU"/>
        </a:p>
      </dgm:t>
    </dgm:pt>
    <dgm:pt modelId="{0BAC5FAB-4B02-4866-8A56-4276214D7CA9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Достижение целей социально-экономического развития </a:t>
          </a:r>
          <a:r>
            <a:rPr lang="ru-RU" sz="1600" dirty="0" err="1" smtClean="0">
              <a:latin typeface="Times New Roman" pitchFamily="18" charset="0"/>
              <a:cs typeface="Times New Roman" pitchFamily="18" charset="0"/>
            </a:rPr>
            <a:t>Камышевского</a:t>
          </a:r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 сельского поселения Орловского района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33142BF-CA61-40F9-9FC4-8A45CE4D086E}" type="parTrans" cxnId="{E22E8F8C-DF3B-4E64-A4A6-891D4B7F9D70}">
      <dgm:prSet/>
      <dgm:spPr/>
      <dgm:t>
        <a:bodyPr/>
        <a:lstStyle/>
        <a:p>
          <a:endParaRPr lang="ru-RU"/>
        </a:p>
      </dgm:t>
    </dgm:pt>
    <dgm:pt modelId="{A5E6ADF0-0698-41CB-A513-75D6B59C42A2}" type="sibTrans" cxnId="{E22E8F8C-DF3B-4E64-A4A6-891D4B7F9D70}">
      <dgm:prSet/>
      <dgm:spPr/>
      <dgm:t>
        <a:bodyPr/>
        <a:lstStyle/>
        <a:p>
          <a:endParaRPr lang="ru-RU"/>
        </a:p>
      </dgm:t>
    </dgm:pt>
    <dgm:pt modelId="{363C4B64-4271-4C5C-A2D5-81BFE41AF5D6}" type="pres">
      <dgm:prSet presAssocID="{B5F5CF1F-E49F-47FF-A5D9-B1EB70C7D09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D763DFF-C08E-4675-861A-6D01FB8DB106}" type="pres">
      <dgm:prSet presAssocID="{A4B73DE0-32F8-49F1-AC20-49AAA18BBD3A}" presName="parentLin" presStyleCnt="0"/>
      <dgm:spPr/>
    </dgm:pt>
    <dgm:pt modelId="{E504CC2F-A816-4B60-9213-A556C22E9A2A}" type="pres">
      <dgm:prSet presAssocID="{A4B73DE0-32F8-49F1-AC20-49AAA18BBD3A}" presName="parentLeftMargin" presStyleLbl="node1" presStyleIdx="0" presStyleCnt="1"/>
      <dgm:spPr/>
      <dgm:t>
        <a:bodyPr/>
        <a:lstStyle/>
        <a:p>
          <a:endParaRPr lang="ru-RU"/>
        </a:p>
      </dgm:t>
    </dgm:pt>
    <dgm:pt modelId="{D0021C37-0F45-4058-82C2-A1CF623EA893}" type="pres">
      <dgm:prSet presAssocID="{A4B73DE0-32F8-49F1-AC20-49AAA18BBD3A}" presName="parentText" presStyleLbl="node1" presStyleIdx="0" presStyleCnt="1" custLinFactNeighborX="-7407" custLinFactNeighborY="65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2B2C9E-F1F0-42B8-9D06-DE5D5248B9BF}" type="pres">
      <dgm:prSet presAssocID="{A4B73DE0-32F8-49F1-AC20-49AAA18BBD3A}" presName="negativeSpace" presStyleCnt="0"/>
      <dgm:spPr/>
    </dgm:pt>
    <dgm:pt modelId="{BBD502DB-C157-407E-AE8C-5931A288433A}" type="pres">
      <dgm:prSet presAssocID="{A4B73DE0-32F8-49F1-AC20-49AAA18BBD3A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22E8F8C-DF3B-4E64-A4A6-891D4B7F9D70}" srcId="{A4B73DE0-32F8-49F1-AC20-49AAA18BBD3A}" destId="{0BAC5FAB-4B02-4866-8A56-4276214D7CA9}" srcOrd="1" destOrd="0" parTransId="{633142BF-CA61-40F9-9FC4-8A45CE4D086E}" sibTransId="{A5E6ADF0-0698-41CB-A513-75D6B59C42A2}"/>
    <dgm:cxn modelId="{C20AE3B4-004B-4844-88C4-0E699AEF7FE4}" srcId="{A4B73DE0-32F8-49F1-AC20-49AAA18BBD3A}" destId="{269377AA-FDAF-4C39-8B74-C06DF0DC7415}" srcOrd="0" destOrd="0" parTransId="{2CC69758-51B0-487D-9FD3-0FAEB14B66D7}" sibTransId="{4112B08A-6FA1-44C7-811C-52DAE95AEEF4}"/>
    <dgm:cxn modelId="{ECFD4A09-3582-4AB8-A659-26970C923AB5}" type="presOf" srcId="{269377AA-FDAF-4C39-8B74-C06DF0DC7415}" destId="{BBD502DB-C157-407E-AE8C-5931A288433A}" srcOrd="0" destOrd="0" presId="urn:microsoft.com/office/officeart/2005/8/layout/list1"/>
    <dgm:cxn modelId="{C6DC57F0-FD55-4ADE-97F5-F452E183947C}" type="presOf" srcId="{A4B73DE0-32F8-49F1-AC20-49AAA18BBD3A}" destId="{D0021C37-0F45-4058-82C2-A1CF623EA893}" srcOrd="1" destOrd="0" presId="urn:microsoft.com/office/officeart/2005/8/layout/list1"/>
    <dgm:cxn modelId="{5A5E6194-C008-4F37-9A2B-B6570B397773}" srcId="{B5F5CF1F-E49F-47FF-A5D9-B1EB70C7D097}" destId="{A4B73DE0-32F8-49F1-AC20-49AAA18BBD3A}" srcOrd="0" destOrd="0" parTransId="{A99717EB-0707-420A-AD7E-3A59E5E69A21}" sibTransId="{4B8FC7DA-5348-4003-A11E-B6DD704AECE0}"/>
    <dgm:cxn modelId="{33DBF395-D7E3-4282-B5D4-230AA73029C8}" type="presOf" srcId="{B5F5CF1F-E49F-47FF-A5D9-B1EB70C7D097}" destId="{363C4B64-4271-4C5C-A2D5-81BFE41AF5D6}" srcOrd="0" destOrd="0" presId="urn:microsoft.com/office/officeart/2005/8/layout/list1"/>
    <dgm:cxn modelId="{5410E09C-A6BA-4ACC-B548-88349325F3E4}" type="presOf" srcId="{0BAC5FAB-4B02-4866-8A56-4276214D7CA9}" destId="{BBD502DB-C157-407E-AE8C-5931A288433A}" srcOrd="0" destOrd="1" presId="urn:microsoft.com/office/officeart/2005/8/layout/list1"/>
    <dgm:cxn modelId="{2CF2EA8C-0151-44B8-B256-8B9C40FD4E75}" type="presOf" srcId="{A4B73DE0-32F8-49F1-AC20-49AAA18BBD3A}" destId="{E504CC2F-A816-4B60-9213-A556C22E9A2A}" srcOrd="0" destOrd="0" presId="urn:microsoft.com/office/officeart/2005/8/layout/list1"/>
    <dgm:cxn modelId="{B9F2FBDE-35CB-467E-A8C0-67F437203937}" type="presParOf" srcId="{363C4B64-4271-4C5C-A2D5-81BFE41AF5D6}" destId="{2D763DFF-C08E-4675-861A-6D01FB8DB106}" srcOrd="0" destOrd="0" presId="urn:microsoft.com/office/officeart/2005/8/layout/list1"/>
    <dgm:cxn modelId="{39E0A38D-9459-4FCC-8911-065C50BF422F}" type="presParOf" srcId="{2D763DFF-C08E-4675-861A-6D01FB8DB106}" destId="{E504CC2F-A816-4B60-9213-A556C22E9A2A}" srcOrd="0" destOrd="0" presId="urn:microsoft.com/office/officeart/2005/8/layout/list1"/>
    <dgm:cxn modelId="{0EE97533-CA97-4148-9C43-B884A7C0507F}" type="presParOf" srcId="{2D763DFF-C08E-4675-861A-6D01FB8DB106}" destId="{D0021C37-0F45-4058-82C2-A1CF623EA893}" srcOrd="1" destOrd="0" presId="urn:microsoft.com/office/officeart/2005/8/layout/list1"/>
    <dgm:cxn modelId="{8AC6CFC0-1ED8-4251-8319-9DEFECD00989}" type="presParOf" srcId="{363C4B64-4271-4C5C-A2D5-81BFE41AF5D6}" destId="{902B2C9E-F1F0-42B8-9D06-DE5D5248B9BF}" srcOrd="1" destOrd="0" presId="urn:microsoft.com/office/officeart/2005/8/layout/list1"/>
    <dgm:cxn modelId="{E924BE36-8CFB-49BD-8A85-FDDE31A82BC7}" type="presParOf" srcId="{363C4B64-4271-4C5C-A2D5-81BFE41AF5D6}" destId="{BBD502DB-C157-407E-AE8C-5931A288433A}" srcOrd="2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95805F-8C65-4DEB-AEA4-4FAC78BB6A84}" type="doc">
      <dgm:prSet loTypeId="urn:microsoft.com/office/officeart/2005/8/layout/process1" loCatId="process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049DB7E3-5B37-4AC5-A6BF-F5F76968F0C3}">
      <dgm:prSet phldrT="[Текст]"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Указ Президента РФ от 07.05.2018 </a:t>
          </a:r>
          <a:r>
            <a:rPr lang="en-US" sz="1600" dirty="0" smtClean="0">
              <a:latin typeface="+mn-lt"/>
              <a:cs typeface="Times New Roman" pitchFamily="18" charset="0"/>
            </a:rPr>
            <a:t>N 204</a:t>
          </a:r>
          <a:endParaRPr lang="ru-RU" sz="1600" dirty="0" smtClean="0">
            <a:latin typeface="+mn-lt"/>
            <a:cs typeface="Times New Roman" pitchFamily="18" charset="0"/>
          </a:endParaRPr>
        </a:p>
        <a:p>
          <a:r>
            <a:rPr lang="ru-RU" sz="1600" dirty="0" smtClean="0">
              <a:latin typeface="+mn-lt"/>
              <a:cs typeface="Times New Roman" pitchFamily="18" charset="0"/>
            </a:rPr>
            <a:t>«О национальных целях и стратегических задачах развития Российской Федерации на период до 2024 года»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4ECC4CF-DFD6-4A5E-B67E-371E8E9462EA}" type="parTrans" cxnId="{52075446-E4BB-4836-989D-7191D320DBDB}">
      <dgm:prSet/>
      <dgm:spPr/>
      <dgm:t>
        <a:bodyPr/>
        <a:lstStyle/>
        <a:p>
          <a:endParaRPr lang="ru-RU"/>
        </a:p>
      </dgm:t>
    </dgm:pt>
    <dgm:pt modelId="{5DB83BC0-EA22-4814-9A07-FAFCAFF96FB3}" type="sibTrans" cxnId="{52075446-E4BB-4836-989D-7191D320DBDB}">
      <dgm:prSet custT="1"/>
      <dgm:spPr>
        <a:solidFill>
          <a:schemeClr val="accent5"/>
        </a:solidFill>
      </dgm:spPr>
      <dgm:t>
        <a:bodyPr/>
        <a:lstStyle/>
        <a:p>
          <a:r>
            <a:rPr lang="ru-RU" sz="1600" dirty="0" smtClean="0">
              <a:latin typeface="+mn-lt"/>
              <a:cs typeface="Times New Roman" pitchFamily="18" charset="0"/>
            </a:rPr>
            <a:t>Приоритетные цели</a:t>
          </a:r>
          <a:endParaRPr lang="ru-RU" sz="1600" dirty="0">
            <a:latin typeface="+mn-lt"/>
            <a:cs typeface="Times New Roman" pitchFamily="18" charset="0"/>
          </a:endParaRPr>
        </a:p>
      </dgm:t>
    </dgm:pt>
    <dgm:pt modelId="{434858B6-00F6-4895-A3D0-B010B4F79D5D}">
      <dgm:prSet phldrT="[Текст]" custT="1"/>
      <dgm:spPr>
        <a:solidFill>
          <a:srgbClr val="37C991"/>
        </a:solidFill>
      </dgm:spPr>
      <dgm:t>
        <a:bodyPr/>
        <a:lstStyle/>
        <a:p>
          <a:r>
            <a:rPr lang="ru-RU" sz="1500" dirty="0" smtClean="0"/>
            <a:t/>
          </a:r>
          <a:br>
            <a:rPr lang="ru-RU" sz="1500" dirty="0" smtClean="0"/>
          </a:br>
          <a:endParaRPr lang="ru-RU" sz="1800" dirty="0"/>
        </a:p>
      </dgm:t>
    </dgm:pt>
    <dgm:pt modelId="{85413B95-97BE-4BBA-B667-C45EA782D3A2}" type="parTrans" cxnId="{D61634ED-BC40-40AC-9492-754C199475BE}">
      <dgm:prSet/>
      <dgm:spPr/>
      <dgm:t>
        <a:bodyPr/>
        <a:lstStyle/>
        <a:p>
          <a:endParaRPr lang="ru-RU"/>
        </a:p>
      </dgm:t>
    </dgm:pt>
    <dgm:pt modelId="{9C0FE56C-FFFC-4850-A25B-A3F1AFFF736B}" type="sibTrans" cxnId="{D61634ED-BC40-40AC-9492-754C199475BE}">
      <dgm:prSet custFlipHor="1" custScaleX="166692" custScaleY="80238" custLinFactNeighborX="5470" custLinFactNeighborY="-13"/>
      <dgm:spPr/>
      <dgm:t>
        <a:bodyPr/>
        <a:lstStyle/>
        <a:p>
          <a:endParaRPr lang="ru-RU"/>
        </a:p>
      </dgm:t>
    </dgm:pt>
    <dgm:pt modelId="{9FEB4771-AB2B-441E-8DB5-D6FD8D7BD6C7}" type="pres">
      <dgm:prSet presAssocID="{4595805F-8C65-4DEB-AEA4-4FAC78BB6A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CC5BE02-E85D-48BF-B3B1-BBB17648B4B7}" type="pres">
      <dgm:prSet presAssocID="{049DB7E3-5B37-4AC5-A6BF-F5F76968F0C3}" presName="node" presStyleLbl="node1" presStyleIdx="0" presStyleCnt="2" custScaleX="48067" custScaleY="99492" custLinFactNeighborX="5170" custLinFactNeighborY="1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A74E66-CE1D-4BDD-B13E-A38CE2F4B32E}" type="pres">
      <dgm:prSet presAssocID="{5DB83BC0-EA22-4814-9A07-FAFCAFF96FB3}" presName="sibTrans" presStyleLbl="sibTrans2D1" presStyleIdx="0" presStyleCnt="1" custAng="0" custScaleX="175510" custScaleY="107965" custLinFactNeighborX="-3385" custLinFactNeighborY="6236"/>
      <dgm:spPr/>
      <dgm:t>
        <a:bodyPr/>
        <a:lstStyle/>
        <a:p>
          <a:endParaRPr lang="ru-RU"/>
        </a:p>
      </dgm:t>
    </dgm:pt>
    <dgm:pt modelId="{3159C208-71BE-4337-90A0-5E0D0206E2FF}" type="pres">
      <dgm:prSet presAssocID="{5DB83BC0-EA22-4814-9A07-FAFCAFF96FB3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9215270-C0A3-49A1-9A1B-A9703DE55304}" type="pres">
      <dgm:prSet presAssocID="{434858B6-00F6-4895-A3D0-B010B4F79D5D}" presName="node" presStyleLbl="node1" presStyleIdx="1" presStyleCnt="2" custScaleX="72605" custScaleY="66365" custLinFactNeighborX="8671" custLinFactNeighborY="-2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075446-E4BB-4836-989D-7191D320DBDB}" srcId="{4595805F-8C65-4DEB-AEA4-4FAC78BB6A84}" destId="{049DB7E3-5B37-4AC5-A6BF-F5F76968F0C3}" srcOrd="0" destOrd="0" parTransId="{44ECC4CF-DFD6-4A5E-B67E-371E8E9462EA}" sibTransId="{5DB83BC0-EA22-4814-9A07-FAFCAFF96FB3}"/>
    <dgm:cxn modelId="{DAB85B63-99EA-496B-8D51-62F58B9D8E48}" type="presOf" srcId="{434858B6-00F6-4895-A3D0-B010B4F79D5D}" destId="{29215270-C0A3-49A1-9A1B-A9703DE55304}" srcOrd="0" destOrd="0" presId="urn:microsoft.com/office/officeart/2005/8/layout/process1"/>
    <dgm:cxn modelId="{3A4D5B5F-BAD8-42C9-ACB7-684093942396}" type="presOf" srcId="{5DB83BC0-EA22-4814-9A07-FAFCAFF96FB3}" destId="{3159C208-71BE-4337-90A0-5E0D0206E2FF}" srcOrd="1" destOrd="0" presId="urn:microsoft.com/office/officeart/2005/8/layout/process1"/>
    <dgm:cxn modelId="{CC034C86-08B1-46FD-B2BC-DE5CF960EF6C}" type="presOf" srcId="{5DB83BC0-EA22-4814-9A07-FAFCAFF96FB3}" destId="{CBA74E66-CE1D-4BDD-B13E-A38CE2F4B32E}" srcOrd="0" destOrd="0" presId="urn:microsoft.com/office/officeart/2005/8/layout/process1"/>
    <dgm:cxn modelId="{3547F179-4E8D-461D-B261-E03230218AA7}" type="presOf" srcId="{4595805F-8C65-4DEB-AEA4-4FAC78BB6A84}" destId="{9FEB4771-AB2B-441E-8DB5-D6FD8D7BD6C7}" srcOrd="0" destOrd="0" presId="urn:microsoft.com/office/officeart/2005/8/layout/process1"/>
    <dgm:cxn modelId="{227B0997-F5FE-404C-95F6-0E401562E1F8}" type="presOf" srcId="{049DB7E3-5B37-4AC5-A6BF-F5F76968F0C3}" destId="{4CC5BE02-E85D-48BF-B3B1-BBB17648B4B7}" srcOrd="0" destOrd="0" presId="urn:microsoft.com/office/officeart/2005/8/layout/process1"/>
    <dgm:cxn modelId="{D61634ED-BC40-40AC-9492-754C199475BE}" srcId="{4595805F-8C65-4DEB-AEA4-4FAC78BB6A84}" destId="{434858B6-00F6-4895-A3D0-B010B4F79D5D}" srcOrd="1" destOrd="0" parTransId="{85413B95-97BE-4BBA-B667-C45EA782D3A2}" sibTransId="{9C0FE56C-FFFC-4850-A25B-A3F1AFFF736B}"/>
    <dgm:cxn modelId="{69076BA9-DC32-426F-9C5E-50EABF8649B1}" type="presParOf" srcId="{9FEB4771-AB2B-441E-8DB5-D6FD8D7BD6C7}" destId="{4CC5BE02-E85D-48BF-B3B1-BBB17648B4B7}" srcOrd="0" destOrd="0" presId="urn:microsoft.com/office/officeart/2005/8/layout/process1"/>
    <dgm:cxn modelId="{B181AF72-1593-4F1D-9FBA-40B7BDC48C1A}" type="presParOf" srcId="{9FEB4771-AB2B-441E-8DB5-D6FD8D7BD6C7}" destId="{CBA74E66-CE1D-4BDD-B13E-A38CE2F4B32E}" srcOrd="1" destOrd="0" presId="urn:microsoft.com/office/officeart/2005/8/layout/process1"/>
    <dgm:cxn modelId="{5DD71966-D587-406B-8F3B-946734C0248E}" type="presParOf" srcId="{CBA74E66-CE1D-4BDD-B13E-A38CE2F4B32E}" destId="{3159C208-71BE-4337-90A0-5E0D0206E2FF}" srcOrd="0" destOrd="0" presId="urn:microsoft.com/office/officeart/2005/8/layout/process1"/>
    <dgm:cxn modelId="{21DA76C9-31E6-4EF1-AFA5-65A516AF447E}" type="presParOf" srcId="{9FEB4771-AB2B-441E-8DB5-D6FD8D7BD6C7}" destId="{29215270-C0A3-49A1-9A1B-A9703DE55304}" srcOrd="2" destOrd="0" presId="urn:microsoft.com/office/officeart/2005/8/layout/process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3AA94-3935-424E-A03C-9958E5CFAF16}" type="datetimeFigureOut">
              <a:rPr lang="ru-RU" smtClean="0"/>
              <a:pPr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CFAB5-1656-40B8-92A6-9F638B41D6E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257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новый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9553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НОВЫЕ ЦИФРЫ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5808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46036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30275" y="739775"/>
            <a:ext cx="4937125" cy="37036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новый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09A586-B2C8-4A12-BA8E-0E156BDB000C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67340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C5F140F-EE77-40E0-8739-70762AD2DD51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12144E2-F86C-4A57-830A-84D2CBAABC8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52269E-43FA-402E-9A8F-A57A5FBAC2CD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54EA7CF-7E4B-4E7A-89D4-B20DB51528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9C64596-38A2-4DBC-AC3C-4FCBAE13DE18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7BD1AA-5AE8-488F-9FD2-DA5E0AB165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CABAC4-E19E-4BA8-AA11-B1EF020B2553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F8026F-1765-4CEC-998B-99F89B0A7A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41D0D2C-1C24-4E4C-88F8-CDBB9BF7A08A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3502AB3-5C61-4CED-B0AA-2E30E8783F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637D5-0BD6-4636-B353-B4D456ACC11D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5595CD-CC5E-469F-A682-754F213CA2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0E9F2E-9821-4774-8174-5660F11C8728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60E21C-BCC3-4129-9BDD-CCF8852634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4A9BC44-1951-4DB1-B89B-796AE295FEDE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894896-C99A-4DD4-AE04-0409539D40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5DC7E0-F0C3-41AF-8C17-43EF3B9A1D18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F4AD0D3-3AB4-46FB-8397-F0CD2E4937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00921D-D7DB-4C27-BCAD-73CF025279D0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F175A91-3C98-4C6A-916F-7C4893E07C9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6AD0C93-FAC6-41C5-AC62-F441DE2FFA7B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31FA3F7-C6E1-4026-9368-8B6D58BBCE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FB58F46E-1FDA-4F72-8FBC-18A78B400384}" type="datetimeFigureOut">
              <a:rPr lang="ru-RU" smtClean="0"/>
              <a:pPr>
                <a:defRPr/>
              </a:pPr>
              <a:t>22.01.2025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7DC8BF20-018C-41FE-891B-6BFBA9DACF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33" r:id="rId2"/>
    <p:sldLayoutId id="2147483934" r:id="rId3"/>
    <p:sldLayoutId id="2147483935" r:id="rId4"/>
    <p:sldLayoutId id="2147483936" r:id="rId5"/>
    <p:sldLayoutId id="2147483937" r:id="rId6"/>
    <p:sldLayoutId id="2147483938" r:id="rId7"/>
    <p:sldLayoutId id="2147483939" r:id="rId8"/>
    <p:sldLayoutId id="2147483940" r:id="rId9"/>
    <p:sldLayoutId id="2147483941" r:id="rId10"/>
    <p:sldLayoutId id="2147483942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Data" Target="../diagrams/data1.xml"/><Relationship Id="rId7" Type="http://schemas.openxmlformats.org/officeDocument/2006/relationships/diagramData" Target="../diagrams/data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diagramColors" Target="../diagrams/colors2.xml"/><Relationship Id="rId4" Type="http://schemas.openxmlformats.org/officeDocument/2006/relationships/diagramLayout" Target="../diagrams/layout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980728"/>
            <a:ext cx="8458200" cy="1470025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Администрация </a:t>
            </a:r>
            <a:r>
              <a:rPr lang="ru-RU" sz="2400" spc="150" dirty="0" err="1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Камышевского</a:t>
            </a:r>
            <a:r>
              <a:rPr lang="ru-RU" sz="24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сельского поселения Орловского района</a:t>
            </a:r>
            <a: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sz="2600" b="1" spc="150" dirty="0" smtClean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sz="4500" b="1" spc="150" dirty="0" smtClean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3429000"/>
            <a:ext cx="8712968" cy="324036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endParaRPr lang="ru-RU" sz="2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Проект бюджета </a:t>
            </a:r>
            <a:r>
              <a:rPr lang="ru-RU" sz="3300" b="1" dirty="0" err="1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Камышевского</a:t>
            </a:r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 сельского поселения Орловского района</a:t>
            </a: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на 20</a:t>
            </a:r>
            <a:r>
              <a:rPr lang="en-US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</a:t>
            </a:r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5 год и на плановый период </a:t>
            </a:r>
          </a:p>
          <a:p>
            <a:pPr algn="ctr" eaLnBrk="1" hangingPunct="1"/>
            <a:r>
              <a:rPr lang="ru-RU" sz="3300" b="1" dirty="0" smtClean="0">
                <a:ln w="11430"/>
                <a:solidFill>
                  <a:schemeClr val="accent4">
                    <a:lumMod val="50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2026 и 2027 годов</a:t>
            </a:r>
          </a:p>
          <a:p>
            <a:pPr algn="ctr" eaLnBrk="1" hangingPunct="1"/>
            <a:endParaRPr lang="ru-RU" sz="33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2636912"/>
            <a:ext cx="7161576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008" algn="ctr">
              <a:spcBef>
                <a:spcPts val="300"/>
              </a:spcBef>
              <a:buClr>
                <a:srgbClr val="9BBB59"/>
              </a:buClr>
              <a:defRPr/>
            </a:pP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~ </a:t>
            </a:r>
            <a:r>
              <a:rPr lang="ru-RU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БЮДЖЕТ  ДЛЯ  ГРАЖДАН</a:t>
            </a:r>
            <a:r>
              <a:rPr lang="en-US" sz="33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~</a:t>
            </a:r>
            <a:endParaRPr lang="ru-RU" sz="3300" b="1" dirty="0">
              <a:ln w="11430"/>
              <a:gradFill>
                <a:gsLst>
                  <a:gs pos="0">
                    <a:srgbClr val="C0504D">
                      <a:tint val="70000"/>
                      <a:satMod val="245000"/>
                    </a:srgbClr>
                  </a:gs>
                  <a:gs pos="75000">
                    <a:srgbClr val="C0504D">
                      <a:tint val="90000"/>
                      <a:shade val="60000"/>
                      <a:satMod val="240000"/>
                    </a:srgbClr>
                  </a:gs>
                  <a:gs pos="100000">
                    <a:srgbClr val="C0504D">
                      <a:tint val="100000"/>
                      <a:shade val="50000"/>
                      <a:satMod val="240000"/>
                    </a:srgb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866122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1500188" y="214313"/>
            <a:ext cx="62401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Контактная информация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Прямоугольник 2"/>
          <p:cNvSpPr>
            <a:spLocks noChangeArrowheads="1"/>
          </p:cNvSpPr>
          <p:nvPr/>
        </p:nvSpPr>
        <p:spPr bwMode="auto">
          <a:xfrm>
            <a:off x="1115616" y="1000125"/>
            <a:ext cx="745688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347525,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Ростовская область,  Орловский район,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х.Камышевка, </a:t>
            </a:r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Школьная д.63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Прямоугольник 3"/>
          <p:cNvSpPr>
            <a:spLocks noChangeArrowheads="1"/>
          </p:cNvSpPr>
          <p:nvPr/>
        </p:nvSpPr>
        <p:spPr bwMode="auto">
          <a:xfrm>
            <a:off x="1619672" y="2357438"/>
            <a:ext cx="6881390" cy="258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Глава Администрации </a:t>
            </a:r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сельского поселения</a:t>
            </a:r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Канатова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Валентина Егоровна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Тел.(факс) : (86375)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43-5-71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sp29308@donрас.ru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График (режим) работы: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понедельник – пятница – 8.00 – 16.00;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суббота и воскресенье – выходные дни;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перерыв – 12.00 – 13.00.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250825" y="500042"/>
            <a:ext cx="8569325" cy="92869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2400" b="1" dirty="0" smtClean="0">
                <a:solidFill>
                  <a:srgbClr val="002060"/>
                </a:solidFill>
              </a:rPr>
              <a:t>Проект бюджета </a:t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err="1" smtClean="0">
                <a:solidFill>
                  <a:srgbClr val="002060"/>
                </a:solidFill>
              </a:rPr>
              <a:t>Камышевского</a:t>
            </a:r>
            <a:r>
              <a:rPr lang="ru-RU" sz="2400" b="1" dirty="0" smtClean="0">
                <a:solidFill>
                  <a:srgbClr val="002060"/>
                </a:solidFill>
              </a:rPr>
              <a:t> сельского поселения Орловского района на 2025-2027 </a:t>
            </a:r>
            <a:r>
              <a:rPr lang="ru-RU" sz="2400" b="1" dirty="0" err="1" smtClean="0">
                <a:solidFill>
                  <a:srgbClr val="002060"/>
                </a:solidFill>
              </a:rPr>
              <a:t>гг</a:t>
            </a:r>
            <a:r>
              <a:rPr lang="ru-RU" sz="2400" b="1" dirty="0" smtClean="0">
                <a:solidFill>
                  <a:srgbClr val="002060"/>
                </a:solidFill>
              </a:rPr>
              <a:t/>
            </a:r>
            <a:br>
              <a:rPr lang="ru-RU" sz="2400" b="1" dirty="0" smtClean="0">
                <a:solidFill>
                  <a:srgbClr val="002060"/>
                </a:solidFill>
              </a:rPr>
            </a:br>
            <a:r>
              <a:rPr lang="ru-RU" sz="2400" b="1" dirty="0" smtClean="0">
                <a:solidFill>
                  <a:srgbClr val="002060"/>
                </a:solidFill>
              </a:rPr>
              <a:t>  направлен на решение следующих ключевых задач: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484313"/>
            <a:ext cx="8569325" cy="5041900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1)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2) повышение эффективности бюджетной политики, в том числе за счет роста эффективности бюджетных расходов;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3) соответствие финансовых возможностей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</a:rPr>
              <a:t>Камышевского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 сельского поселения ключевым направлениям развития;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4) повышение роли бюджетной политики для поддержки экономического роста;</a:t>
            </a: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</a:rPr>
              <a:t>5) повышение прозрачности и открытости бюджетного процесса.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направления бюджетной и налоговой политики </a:t>
            </a:r>
            <a:r>
              <a:rPr lang="ru-RU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Камышевского</a:t>
            </a:r>
            <a:r>
              <a:rPr lang="ru-RU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сельского поселения Орловского района на 2025-2027 годы</a:t>
            </a:r>
            <a:endParaRPr lang="ru-RU" sz="1800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03648" y="1484784"/>
            <a:ext cx="6120680" cy="720080"/>
          </a:xfrm>
          <a:prstGeom prst="roundRect">
            <a:avLst/>
          </a:prstGeom>
          <a:solidFill>
            <a:schemeClr val="accent1"/>
          </a:solidFill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Утверждены постановлением Администрации </a:t>
            </a:r>
            <a:r>
              <a:rPr lang="ru-RU" sz="1400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Камышевского</a:t>
            </a:r>
            <a:r>
              <a:rPr lang="ru-RU" sz="1400" b="1" dirty="0" smtClean="0">
                <a:solidFill>
                  <a:schemeClr val="accent4">
                    <a:lumMod val="40000"/>
                    <a:lumOff val="60000"/>
                  </a:schemeClr>
                </a:solidFill>
                <a:cs typeface="Times New Roman" pitchFamily="18" charset="0"/>
              </a:rPr>
              <a:t>  сельского поселения  от 28.10.2024 № 143</a:t>
            </a:r>
            <a:endParaRPr lang="ru-RU" sz="1400" b="1" dirty="0">
              <a:solidFill>
                <a:schemeClr val="accent4">
                  <a:lumMod val="40000"/>
                  <a:lumOff val="6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xmlns="" val="193232103"/>
              </p:ext>
            </p:extLst>
          </p:nvPr>
        </p:nvGraphicFramePr>
        <p:xfrm>
          <a:off x="755576" y="4725144"/>
          <a:ext cx="7776864" cy="21328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0" y="2357430"/>
          <a:ext cx="8928992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2643182"/>
            <a:ext cx="37444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Обеспечение сбалансированности и устойчивости бюджетной системы</a:t>
            </a:r>
          </a:p>
          <a:p>
            <a:pPr indent="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Экономический рост</a:t>
            </a:r>
          </a:p>
          <a:p>
            <a:pPr marL="180975" indent="-180975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1600" dirty="0">
                <a:solidFill>
                  <a:prstClr val="white"/>
                </a:solidFill>
                <a:cs typeface="Times New Roman" pitchFamily="18" charset="0"/>
              </a:rPr>
              <a:t>Повышение уровня жизни граждан</a:t>
            </a:r>
          </a:p>
        </p:txBody>
      </p:sp>
    </p:spTree>
    <p:extLst>
      <p:ext uri="{BB962C8B-B14F-4D97-AF65-F5344CB8AC3E}">
        <p14:creationId xmlns:p14="http://schemas.microsoft.com/office/powerpoint/2010/main" xmlns="" val="21317489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6123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характеристики бюджета </a:t>
            </a:r>
            <a:r>
              <a:rPr lang="ru-RU" sz="2400" b="1" dirty="0" err="1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Орловского района  </a:t>
            </a:r>
            <a:b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 2025-2027 годы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C97F8C-7B70-469F-99BD-22916FD5926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357818" y="260648"/>
            <a:ext cx="35719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9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 flipV="1">
            <a:off x="251520" y="980728"/>
            <a:ext cx="1224136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prstClr val="white"/>
              </a:solidFill>
            </a:endParaRPr>
          </a:p>
        </p:txBody>
      </p:sp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9300735"/>
              </p:ext>
            </p:extLst>
          </p:nvPr>
        </p:nvGraphicFramePr>
        <p:xfrm>
          <a:off x="971600" y="1849820"/>
          <a:ext cx="7704856" cy="3758829"/>
        </p:xfrm>
        <a:graphic>
          <a:graphicData uri="http://schemas.openxmlformats.org/drawingml/2006/table">
            <a:tbl>
              <a:tblPr/>
              <a:tblGrid>
                <a:gridCol w="2016224"/>
                <a:gridCol w="2044459"/>
                <a:gridCol w="1872208"/>
                <a:gridCol w="1771965"/>
              </a:tblGrid>
              <a:tr h="888939">
                <a:tc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Показатель</a:t>
                      </a:r>
                      <a:endParaRPr lang="ru-RU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2025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2026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Проект бюджета</a:t>
                      </a:r>
                      <a:endParaRPr kumimoji="0" lang="ru-RU" sz="1600" b="1" kern="1200" baseline="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на 2027 год </a:t>
                      </a:r>
                      <a:endParaRPr kumimoji="0" lang="ru-RU" sz="16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198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</a:t>
                      </a:r>
                      <a:r>
                        <a:rPr lang="ru-RU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Доходы, всего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10035,8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9594,5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6484,2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Безвозмездные поступления из областного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бюджета</a:t>
                      </a:r>
                      <a:endParaRPr lang="ru-RU" sz="16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6858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4118,0*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3549,0*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6858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300,2*</a:t>
                      </a:r>
                      <a:endParaRPr kumimoji="0" lang="ru-RU" sz="1600" b="1" kern="12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8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Расходы, всего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10035,8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9594,5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6484,2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6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</a:t>
                      </a:r>
                      <a:r>
                        <a:rPr lang="ru-RU" sz="1600" b="1" dirty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 </a:t>
                      </a:r>
                      <a:r>
                        <a:rPr lang="ru-RU" sz="1600" b="1" dirty="0" smtClean="0">
                          <a:solidFill>
                            <a:srgbClr val="0033CC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Дефицит, Профицит</a:t>
                      </a:r>
                      <a:endParaRPr lang="ru-RU" sz="1600" dirty="0">
                        <a:solidFill>
                          <a:srgbClr val="0033CC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baseline="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baseline="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2159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rgbClr val="0033CC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</a:t>
                      </a:r>
                      <a:endParaRPr kumimoji="0" lang="ru-RU" sz="1600" b="1" kern="1200" dirty="0">
                        <a:solidFill>
                          <a:srgbClr val="0033CC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7600301" y="1606779"/>
            <a:ext cx="129614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dirty="0" smtClean="0">
                <a:solidFill>
                  <a:prstClr val="black"/>
                </a:solidFill>
                <a:latin typeface="Arial" charset="0"/>
              </a:rPr>
              <a:t>Тыс. </a:t>
            </a:r>
            <a:r>
              <a:rPr lang="ru-RU" sz="1050" b="1" dirty="0">
                <a:solidFill>
                  <a:prstClr val="black"/>
                </a:solidFill>
                <a:latin typeface="Arial" charset="0"/>
              </a:rPr>
              <a:t>рублей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7868" y="5882395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по </a:t>
            </a:r>
            <a:r>
              <a:rPr lang="ru-RU" sz="14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результатам рассмотрения проекта </a:t>
            </a:r>
            <a:r>
              <a:rPr lang="ru-RU" sz="1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областного бюджета в законодательном Собрании Ростовской области</a:t>
            </a:r>
            <a:endParaRPr lang="ru-RU" sz="14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7016" y="500041"/>
            <a:ext cx="8856984" cy="5249912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504056"/>
          </a:xfrm>
        </p:spPr>
        <p:txBody>
          <a:bodyPr>
            <a:noAutofit/>
          </a:bodyPr>
          <a:lstStyle/>
          <a:p>
            <a:pPr marL="85725" algn="ctr">
              <a:defRPr/>
            </a:pPr>
            <a:r>
              <a:rPr lang="ru-RU" sz="25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Безвозмездные поступления из областного бюджета</a:t>
            </a:r>
            <a:endParaRPr lang="ru-RU" sz="25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1879483"/>
              </p:ext>
            </p:extLst>
          </p:nvPr>
        </p:nvGraphicFramePr>
        <p:xfrm>
          <a:off x="629863" y="1844824"/>
          <a:ext cx="8352928" cy="3044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800200"/>
                <a:gridCol w="2016224"/>
                <a:gridCol w="2160240"/>
              </a:tblGrid>
              <a:tr h="89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Наименование</a:t>
                      </a:r>
                      <a:endParaRPr kumimoji="0" lang="ru-RU" sz="1500" b="1" i="0" u="none" strike="noStrike" kern="1200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2025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2026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2027 год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(проект)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500" b="1" i="0" u="none" strike="noStrike" kern="1200" baseline="0" dirty="0" smtClean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28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поступления*)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rgbClr val="3333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4118,0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3549,0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rgbClr val="3333CC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300,2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7760"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из них: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65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Дотации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3642,4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3057,3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092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Субвенции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175,6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191,7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0,2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68699">
                <a:tc>
                  <a:txBody>
                    <a:bodyPr/>
                    <a:lstStyle/>
                    <a:p>
                      <a:pPr marL="108000" algn="ctr" fontAlgn="t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5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Иные межбюджетные трансферты</a:t>
                      </a:r>
                      <a:endParaRPr lang="ru-RU" sz="15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lnSpc>
                          <a:spcPct val="100000"/>
                        </a:lnSpc>
                      </a:pPr>
                      <a:r>
                        <a:rPr kumimoji="0" lang="ru-RU" sz="1600" b="1" i="0" u="none" strike="noStrike" kern="1200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00000"/>
                        </a:lnSpc>
                      </a:pPr>
                      <a:r>
                        <a:rPr lang="ru-RU" sz="1600" b="1" i="0" u="none" strike="noStrike" baseline="0" dirty="0" smtClean="0">
                          <a:ln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300,0</a:t>
                      </a:r>
                      <a:endParaRPr lang="ru-RU" sz="1600" b="1" i="0" u="none" strike="noStrike" baseline="0" dirty="0">
                        <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11" name="Заголовок 7"/>
          <p:cNvSpPr txBox="1">
            <a:spLocks/>
          </p:cNvSpPr>
          <p:nvPr/>
        </p:nvSpPr>
        <p:spPr bwMode="auto">
          <a:xfrm>
            <a:off x="6983760" y="1340768"/>
            <a:ext cx="216024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eaLnBrk="0" hangingPunct="0">
              <a:defRPr/>
            </a:pPr>
            <a:r>
              <a:rPr lang="ru-RU" sz="16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тыс. рублей</a:t>
            </a:r>
            <a:endParaRPr lang="ru-RU" sz="16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040" y="5143515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ru-RU" sz="16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Объем межбюджетных трансфертов будет уточнен по результатам рассмотрения проекта областного бюджета в Законодательном Собрании Ростовской области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500694" y="260649"/>
            <a:ext cx="34290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9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8276556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5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Структура налоговых и неналоговых доходов бюджета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КАМЫШЕВСКОГО</a:t>
            </a: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СЕЛЬСКОГО ПОСЕЛЕНИЯ</a:t>
            </a:r>
            <a:b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</a:b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Орловского района  в 2025  году</a:t>
            </a: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5CCA8-A029-4ACE-A2F9-2618B1ED791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graphicFrame>
        <p:nvGraphicFramePr>
          <p:cNvPr id="113666" name="Содержимое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396797603"/>
              </p:ext>
            </p:extLst>
          </p:nvPr>
        </p:nvGraphicFramePr>
        <p:xfrm>
          <a:off x="139700" y="2171700"/>
          <a:ext cx="8361363" cy="3186113"/>
        </p:xfrm>
        <a:graphic>
          <a:graphicData uri="http://schemas.openxmlformats.org/presentationml/2006/ole">
            <p:oleObj spid="_x0000_s96258" name="Worksheet" r:id="rId3" imgW="5952993" imgH="2438556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251520" y="995214"/>
            <a:ext cx="8460432" cy="101566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приоритеты и подходы к формированию расходов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юджета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Камышевского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sx="1000" sy="1000" algn="ctr" rotWithShape="0">
                    <a:srgbClr val="000000">
                      <a:alpha val="5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сельского поселения Орловского района на 2025-2027 годы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sx="1000" sy="1000" algn="ctr" rotWithShape="0">
                  <a:srgbClr val="000000">
                    <a:alpha val="55000"/>
                  </a:srgbClr>
                </a:outerShdw>
              </a:effectLst>
            </a:endParaRP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gray">
          <a:xfrm>
            <a:off x="395536" y="2492896"/>
            <a:ext cx="8316416" cy="2016224"/>
          </a:xfrm>
          <a:prstGeom prst="rect">
            <a:avLst/>
          </a:prstGeom>
          <a:gradFill flip="none" rotWithShape="1">
            <a:gsLst>
              <a:gs pos="0">
                <a:srgbClr val="FF6699">
                  <a:gamma/>
                  <a:tint val="0"/>
                  <a:invGamma/>
                  <a:alpha val="0"/>
                </a:srgbClr>
              </a:gs>
              <a:gs pos="100000">
                <a:srgbClr val="FF6699"/>
              </a:gs>
            </a:gsLst>
            <a:lin ang="10800000" scaled="1"/>
            <a:tileRect/>
          </a:gradFill>
          <a:ln>
            <a:noFill/>
          </a:ln>
          <a:effectLst/>
        </p:spPr>
        <p:txBody>
          <a:bodyPr wrap="none" anchor="ctr"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Увеличение расходов на заработную плату низкооплачиваемых работников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связи с доведением минимального размера оплаты труда до величины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прожиточного минимума трудоспособного населения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20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году  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Номер слайда 3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4B4108-8E3B-4090-B5EB-83F9AF377A90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gray">
          <a:xfrm>
            <a:off x="395536" y="4941168"/>
            <a:ext cx="7776864" cy="1728192"/>
          </a:xfrm>
          <a:prstGeom prst="rect">
            <a:avLst/>
          </a:prstGeom>
          <a:gradFill flip="none" rotWithShape="1">
            <a:gsLst>
              <a:gs pos="97000">
                <a:srgbClr val="CC99FF">
                  <a:shade val="30000"/>
                  <a:satMod val="115000"/>
                  <a:alpha val="0"/>
                </a:srgbClr>
              </a:gs>
              <a:gs pos="50000">
                <a:srgbClr val="CC99FF">
                  <a:shade val="67500"/>
                  <a:satMod val="115000"/>
                </a:srgbClr>
              </a:gs>
              <a:gs pos="100000">
                <a:srgbClr val="CC99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chemeClr val="accent4">
                <a:alpha val="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tIns="36000" anchor="ctr"/>
          <a:lstStyle/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</a:t>
            </a:r>
            <a:r>
              <a:rPr lang="ru-RU" sz="1600" dirty="0" smtClean="0"/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мер по недопущению снижения достигнутых ранее показателей 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уровня оплаты труда категорий работников социальной сферы, определенных</a:t>
            </a: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указах Президента Российской Федерации 2012 года, а также сохранению уровня, установленного в этих указах</a:t>
            </a:r>
            <a:endParaRPr lang="en-US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7704000" y="4941168"/>
            <a:ext cx="1116472" cy="1368152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50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CC66FF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51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93B1FD"/>
                </a:gs>
              </a:gsLst>
              <a:lin ang="5400000" scaled="1"/>
            </a:gra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6" name="Заголовок 1"/>
          <p:cNvSpPr txBox="1">
            <a:spLocks/>
          </p:cNvSpPr>
          <p:nvPr/>
        </p:nvSpPr>
        <p:spPr>
          <a:xfrm>
            <a:off x="7623448" y="908724"/>
            <a:ext cx="1520552" cy="440433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 w="1905"/>
              <a:solidFill>
                <a:schemeClr val="accent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272000" y="2780928"/>
            <a:ext cx="1260000" cy="1453536"/>
            <a:chOff x="2016" y="1920"/>
            <a:chExt cx="1680" cy="1680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</p:grpSpPr>
        <p:sp>
          <p:nvSpPr>
            <p:cNvPr id="39" name="Oval 13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44" name="Freeform 14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301 w 1321"/>
                <a:gd name="T1" fmla="*/ 401 h 712"/>
                <a:gd name="T2" fmla="*/ 1317 w 1321"/>
                <a:gd name="T3" fmla="*/ 442 h 712"/>
                <a:gd name="T4" fmla="*/ 1321 w 1321"/>
                <a:gd name="T5" fmla="*/ 481 h 712"/>
                <a:gd name="T6" fmla="*/ 1315 w 1321"/>
                <a:gd name="T7" fmla="*/ 516 h 712"/>
                <a:gd name="T8" fmla="*/ 1298 w 1321"/>
                <a:gd name="T9" fmla="*/ 550 h 712"/>
                <a:gd name="T10" fmla="*/ 1272 w 1321"/>
                <a:gd name="T11" fmla="*/ 579 h 712"/>
                <a:gd name="T12" fmla="*/ 1239 w 1321"/>
                <a:gd name="T13" fmla="*/ 604 h 712"/>
                <a:gd name="T14" fmla="*/ 1196 w 1321"/>
                <a:gd name="T15" fmla="*/ 628 h 712"/>
                <a:gd name="T16" fmla="*/ 1147 w 1321"/>
                <a:gd name="T17" fmla="*/ 649 h 712"/>
                <a:gd name="T18" fmla="*/ 1092 w 1321"/>
                <a:gd name="T19" fmla="*/ 667 h 712"/>
                <a:gd name="T20" fmla="*/ 1031 w 1321"/>
                <a:gd name="T21" fmla="*/ 683 h 712"/>
                <a:gd name="T22" fmla="*/ 967 w 1321"/>
                <a:gd name="T23" fmla="*/ 694 h 712"/>
                <a:gd name="T24" fmla="*/ 896 w 1321"/>
                <a:gd name="T25" fmla="*/ 704 h 712"/>
                <a:gd name="T26" fmla="*/ 824 w 1321"/>
                <a:gd name="T27" fmla="*/ 710 h 712"/>
                <a:gd name="T28" fmla="*/ 795 w 1321"/>
                <a:gd name="T29" fmla="*/ 712 h 712"/>
                <a:gd name="T30" fmla="*/ 476 w 1321"/>
                <a:gd name="T31" fmla="*/ 712 h 712"/>
                <a:gd name="T32" fmla="*/ 472 w 1321"/>
                <a:gd name="T33" fmla="*/ 712 h 712"/>
                <a:gd name="T34" fmla="*/ 409 w 1321"/>
                <a:gd name="T35" fmla="*/ 708 h 712"/>
                <a:gd name="T36" fmla="*/ 348 w 1321"/>
                <a:gd name="T37" fmla="*/ 704 h 712"/>
                <a:gd name="T38" fmla="*/ 290 w 1321"/>
                <a:gd name="T39" fmla="*/ 696 h 712"/>
                <a:gd name="T40" fmla="*/ 235 w 1321"/>
                <a:gd name="T41" fmla="*/ 689 h 712"/>
                <a:gd name="T42" fmla="*/ 186 w 1321"/>
                <a:gd name="T43" fmla="*/ 677 h 712"/>
                <a:gd name="T44" fmla="*/ 141 w 1321"/>
                <a:gd name="T45" fmla="*/ 663 h 712"/>
                <a:gd name="T46" fmla="*/ 102 w 1321"/>
                <a:gd name="T47" fmla="*/ 648 h 712"/>
                <a:gd name="T48" fmla="*/ 67 w 1321"/>
                <a:gd name="T49" fmla="*/ 630 h 712"/>
                <a:gd name="T50" fmla="*/ 39 w 1321"/>
                <a:gd name="T51" fmla="*/ 608 h 712"/>
                <a:gd name="T52" fmla="*/ 18 w 1321"/>
                <a:gd name="T53" fmla="*/ 583 h 712"/>
                <a:gd name="T54" fmla="*/ 6 w 1321"/>
                <a:gd name="T55" fmla="*/ 554 h 712"/>
                <a:gd name="T56" fmla="*/ 0 w 1321"/>
                <a:gd name="T57" fmla="*/ 524 h 712"/>
                <a:gd name="T58" fmla="*/ 0 w 1321"/>
                <a:gd name="T59" fmla="*/ 520 h 712"/>
                <a:gd name="T60" fmla="*/ 4 w 1321"/>
                <a:gd name="T61" fmla="*/ 487 h 712"/>
                <a:gd name="T62" fmla="*/ 16 w 1321"/>
                <a:gd name="T63" fmla="*/ 446 h 712"/>
                <a:gd name="T64" fmla="*/ 51 w 1321"/>
                <a:gd name="T65" fmla="*/ 370 h 712"/>
                <a:gd name="T66" fmla="*/ 94 w 1321"/>
                <a:gd name="T67" fmla="*/ 299 h 712"/>
                <a:gd name="T68" fmla="*/ 147 w 1321"/>
                <a:gd name="T69" fmla="*/ 235 h 712"/>
                <a:gd name="T70" fmla="*/ 204 w 1321"/>
                <a:gd name="T71" fmla="*/ 176 h 712"/>
                <a:gd name="T72" fmla="*/ 270 w 1321"/>
                <a:gd name="T73" fmla="*/ 125 h 712"/>
                <a:gd name="T74" fmla="*/ 341 w 1321"/>
                <a:gd name="T75" fmla="*/ 82 h 712"/>
                <a:gd name="T76" fmla="*/ 415 w 1321"/>
                <a:gd name="T77" fmla="*/ 47 h 712"/>
                <a:gd name="T78" fmla="*/ 497 w 1321"/>
                <a:gd name="T79" fmla="*/ 21 h 712"/>
                <a:gd name="T80" fmla="*/ 581 w 1321"/>
                <a:gd name="T81" fmla="*/ 6 h 712"/>
                <a:gd name="T82" fmla="*/ 667 w 1321"/>
                <a:gd name="T83" fmla="*/ 0 h 712"/>
                <a:gd name="T84" fmla="*/ 667 w 1321"/>
                <a:gd name="T85" fmla="*/ 0 h 712"/>
                <a:gd name="T86" fmla="*/ 759 w 1321"/>
                <a:gd name="T87" fmla="*/ 6 h 712"/>
                <a:gd name="T88" fmla="*/ 847 w 1321"/>
                <a:gd name="T89" fmla="*/ 23 h 712"/>
                <a:gd name="T90" fmla="*/ 932 w 1321"/>
                <a:gd name="T91" fmla="*/ 53 h 712"/>
                <a:gd name="T92" fmla="*/ 1010 w 1321"/>
                <a:gd name="T93" fmla="*/ 90 h 712"/>
                <a:gd name="T94" fmla="*/ 1082 w 1321"/>
                <a:gd name="T95" fmla="*/ 137 h 712"/>
                <a:gd name="T96" fmla="*/ 1149 w 1321"/>
                <a:gd name="T97" fmla="*/ 194 h 712"/>
                <a:gd name="T98" fmla="*/ 1208 w 1321"/>
                <a:gd name="T99" fmla="*/ 256 h 712"/>
                <a:gd name="T100" fmla="*/ 1258 w 1321"/>
                <a:gd name="T101" fmla="*/ 325 h 712"/>
                <a:gd name="T102" fmla="*/ 1301 w 1321"/>
                <a:gd name="T103" fmla="*/ 401 h 712"/>
                <a:gd name="T104" fmla="*/ 1301 w 1321"/>
                <a:gd name="T105" fmla="*/ 401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solidFill>
              <a:srgbClr val="EFB3F0"/>
            </a:solidFill>
            <a:ln>
              <a:noFill/>
            </a:ln>
            <a:effectLst>
              <a:outerShdw blurRad="184150" dist="241300" dir="11520000" sx="110000" sy="110000" algn="ctr">
                <a:srgbClr val="000000">
                  <a:alpha val="18000"/>
                </a:srgbClr>
              </a:outerShdw>
            </a:effectLst>
            <a:sp3d extrusionH="107950" prstMaterial="plastic">
              <a:bevelT w="82550" h="63500" prst="divot"/>
              <a:bevelB/>
            </a:sp3d>
            <a:extLst>
              <a:ext uri="{91240B29-F687-4F45-9708-019B960494DF}">
                <a14:hiddenLine xmlns:a14="http://schemas.microsoft.com/office/drawing/2010/main" xmlns="" w="0">
                  <a:solidFill>
                    <a:srgbClr val="BBF6EE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3295003314"/>
      </p:ext>
    </p:extLst>
  </p:cSld>
  <p:clrMapOvr>
    <a:masterClrMapping/>
  </p:clrMapOvr>
  <p:transition spd="med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7761288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Структура муниципальных программ </a:t>
            </a:r>
            <a:r>
              <a:rPr lang="ru-RU" sz="2400" dirty="0" err="1" smtClean="0">
                <a:solidFill>
                  <a:schemeClr val="accent5">
                    <a:lumMod val="75000"/>
                  </a:schemeClr>
                </a:solidFill>
              </a:rPr>
              <a:t>Камышевского</a:t>
            </a: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</a:rPr>
              <a:t> сельского поселения на 2025 год</a:t>
            </a:r>
          </a:p>
        </p:txBody>
      </p:sp>
      <p:graphicFrame>
        <p:nvGraphicFramePr>
          <p:cNvPr id="60481" name="Group 65"/>
          <p:cNvGraphicFramePr>
            <a:graphicFrameLocks noGrp="1"/>
          </p:cNvGraphicFramePr>
          <p:nvPr/>
        </p:nvGraphicFramePr>
        <p:xfrm>
          <a:off x="250825" y="1052513"/>
          <a:ext cx="8250265" cy="5061904"/>
        </p:xfrm>
        <a:graphic>
          <a:graphicData uri="http://schemas.openxmlformats.org/drawingml/2006/table">
            <a:tbl>
              <a:tblPr/>
              <a:tblGrid>
                <a:gridCol w="6821505"/>
                <a:gridCol w="1428760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</a:t>
                      </a: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Камышевского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тыс. 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и туризма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2037,3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234,4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300,0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«Формирование современной городской среды на территории </a:t>
                      </a:r>
                      <a:r>
                        <a:rPr kumimoji="0" lang="ru-RU" sz="1600" kern="120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Камышевского</a:t>
                      </a:r>
                      <a:r>
                        <a:rPr kumimoji="0" lang="ru-RU" sz="1600" kern="12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сельского поселения на 2018- 2030 годы»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муниципальными финансами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6486,0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и благоустройства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731,7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9825,0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smtClean="0">
                <a:solidFill>
                  <a:srgbClr val="254061"/>
                </a:solidFill>
                <a:latin typeface="Times New Roman" pitchFamily="18" charset="0"/>
              </a:rPr>
              <a:t>Расходы бюджета Камышевского сельского поселения, формируемые в рамках муниципальных программ Камышевского сельского поселения, и непрограммные расходы</a:t>
            </a:r>
            <a:endParaRPr lang="ru-RU" sz="2000" b="1" dirty="0" smtClean="0">
              <a:solidFill>
                <a:srgbClr val="254061"/>
              </a:solidFill>
              <a:latin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42910" y="1857364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FFFFFF"/>
                </a:solidFill>
                <a:cs typeface="Arial" charset="0"/>
              </a:rPr>
              <a:t>9825,0 тыс.руб.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500430" y="1928802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FFFFFF"/>
                </a:solidFill>
                <a:cs typeface="Arial" charset="0"/>
              </a:rPr>
              <a:t>8988,6 тыс.руб.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206,6 </a:t>
            </a:r>
            <a:r>
              <a:rPr lang="ru-RU" sz="1600" dirty="0" err="1" smtClean="0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714876" y="3643314"/>
            <a:ext cx="1785950" cy="10064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605,9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600" dirty="0" err="1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1643042" y="1428736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25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77835" name="TextBox 12"/>
          <p:cNvSpPr txBox="1">
            <a:spLocks noChangeArrowheads="1"/>
          </p:cNvSpPr>
          <p:nvPr/>
        </p:nvSpPr>
        <p:spPr bwMode="auto">
          <a:xfrm>
            <a:off x="3357554" y="1428736"/>
            <a:ext cx="271940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                      </a:t>
            </a:r>
            <a:endParaRPr lang="ru-RU" b="1" dirty="0">
              <a:latin typeface="Calibri" pitchFamily="34" charset="0"/>
            </a:endParaRPr>
          </a:p>
          <a:p>
            <a:endParaRPr lang="ru-RU" b="1" dirty="0">
              <a:latin typeface="Calibri" pitchFamily="34" charset="0"/>
            </a:endParaRPr>
          </a:p>
        </p:txBody>
      </p:sp>
      <p:sp>
        <p:nvSpPr>
          <p:cNvPr id="77837" name="TextBox 16"/>
          <p:cNvSpPr txBox="1">
            <a:spLocks noChangeArrowheads="1"/>
          </p:cNvSpPr>
          <p:nvPr/>
        </p:nvSpPr>
        <p:spPr bwMode="auto">
          <a:xfrm>
            <a:off x="1116013" y="6165850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 err="1">
                <a:latin typeface="Calibri" pitchFamily="34" charset="0"/>
              </a:rPr>
              <a:t>непрограммные</a:t>
            </a:r>
            <a:r>
              <a:rPr lang="ru-RU" sz="1600" dirty="0">
                <a:latin typeface="Calibri" pitchFamily="34" charset="0"/>
              </a:rPr>
              <a:t> расходы бюджета </a:t>
            </a:r>
            <a:r>
              <a:rPr lang="ru-RU" sz="1600" dirty="0" err="1" smtClean="0">
                <a:latin typeface="Calibri" pitchFamily="34" charset="0"/>
              </a:rPr>
              <a:t>Камышевского</a:t>
            </a:r>
            <a:r>
              <a:rPr lang="ru-RU" sz="1600" dirty="0" smtClean="0">
                <a:latin typeface="Calibri" pitchFamily="34" charset="0"/>
              </a:rPr>
              <a:t> </a:t>
            </a:r>
            <a:r>
              <a:rPr lang="ru-RU" sz="1600" dirty="0">
                <a:latin typeface="Calibri" pitchFamily="34" charset="0"/>
              </a:rPr>
              <a:t>сельского поселения</a:t>
            </a:r>
          </a:p>
        </p:txBody>
      </p:sp>
      <p:sp>
        <p:nvSpPr>
          <p:cNvPr id="77838" name="TextBox 17"/>
          <p:cNvSpPr txBox="1">
            <a:spLocks noChangeArrowheads="1"/>
          </p:cNvSpPr>
          <p:nvPr/>
        </p:nvSpPr>
        <p:spPr bwMode="auto">
          <a:xfrm>
            <a:off x="1285852" y="5214950"/>
            <a:ext cx="7273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- </a:t>
            </a:r>
            <a:r>
              <a:rPr lang="ru-RU" sz="1600" dirty="0">
                <a:latin typeface="Calibri" pitchFamily="34" charset="0"/>
              </a:rPr>
              <a:t>расходы бюджета </a:t>
            </a:r>
            <a:r>
              <a:rPr lang="ru-RU" sz="1600" dirty="0" err="1" smtClean="0">
                <a:latin typeface="Calibri" pitchFamily="34" charset="0"/>
              </a:rPr>
              <a:t>Камышевского</a:t>
            </a:r>
            <a:r>
              <a:rPr lang="ru-RU" sz="1600" dirty="0" smtClean="0">
                <a:latin typeface="Calibri" pitchFamily="34" charset="0"/>
              </a:rPr>
              <a:t> сельского </a:t>
            </a:r>
            <a:r>
              <a:rPr lang="ru-RU" sz="1600" dirty="0">
                <a:latin typeface="Calibri" pitchFamily="34" charset="0"/>
              </a:rPr>
              <a:t>поселения, формируемые в рамках муниципальных программ </a:t>
            </a:r>
            <a:r>
              <a:rPr lang="ru-RU" sz="1600" dirty="0" err="1" smtClean="0">
                <a:latin typeface="Calibri" pitchFamily="34" charset="0"/>
              </a:rPr>
              <a:t>Камышевского</a:t>
            </a:r>
            <a:r>
              <a:rPr lang="ru-RU" sz="1600" dirty="0" smtClean="0">
                <a:latin typeface="Calibri" pitchFamily="34" charset="0"/>
              </a:rPr>
              <a:t> сельского </a:t>
            </a:r>
            <a:r>
              <a:rPr lang="ru-RU" sz="1600" dirty="0">
                <a:latin typeface="Calibri" pitchFamily="34" charset="0"/>
              </a:rPr>
              <a:t>поселения</a:t>
            </a:r>
          </a:p>
        </p:txBody>
      </p:sp>
      <p:sp>
        <p:nvSpPr>
          <p:cNvPr id="13" name="Овал 12"/>
          <p:cNvSpPr/>
          <p:nvPr/>
        </p:nvSpPr>
        <p:spPr>
          <a:xfrm>
            <a:off x="6357950" y="1928802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 smtClean="0">
                <a:solidFill>
                  <a:srgbClr val="FFFFFF"/>
                </a:solidFill>
                <a:cs typeface="Arial" charset="0"/>
              </a:rPr>
              <a:t>6174,8 тыс.руб.</a:t>
            </a:r>
            <a:endParaRPr lang="ru-RU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072330" y="3714752"/>
            <a:ext cx="1785950" cy="100647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dirty="0" smtClean="0">
                <a:solidFill>
                  <a:srgbClr val="FFFFFF"/>
                </a:solidFill>
                <a:cs typeface="Arial" charset="0"/>
              </a:rPr>
              <a:t>309,4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  <a:p>
            <a:pPr algn="ctr">
              <a:defRPr/>
            </a:pPr>
            <a:r>
              <a:rPr lang="ru-RU" sz="1600" dirty="0" err="1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 dirty="0">
                <a:solidFill>
                  <a:srgbClr val="FFFFFF"/>
                </a:solidFill>
                <a:cs typeface="Arial" charset="0"/>
              </a:rPr>
              <a:t>.</a:t>
            </a:r>
            <a:endParaRPr lang="ru-RU" sz="16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10800000" flipV="1">
            <a:off x="4286246" y="1288651"/>
            <a:ext cx="10001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Calibri" pitchFamily="34" charset="0"/>
              </a:rPr>
              <a:t>2026</a:t>
            </a:r>
          </a:p>
          <a:p>
            <a:endParaRPr lang="ru-RU" b="1" dirty="0">
              <a:latin typeface="Calibri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7143768" y="1428736"/>
            <a:ext cx="13573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27</a:t>
            </a:r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2757</TotalTime>
  <Words>652</Words>
  <Application>Microsoft Office PowerPoint</Application>
  <PresentationFormat>Экран (4:3)</PresentationFormat>
  <Paragraphs>155</Paragraphs>
  <Slides>10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Солнцестояние</vt:lpstr>
      <vt:lpstr>Лист Microsoft Office Excel 97-2003</vt:lpstr>
      <vt:lpstr> Администрация Камышевского сельского поселения Орловского района </vt:lpstr>
      <vt:lpstr>Проект бюджета  Камышевского сельского поселения Орловского района на 2025-2027 гг   направлен на решение следующих ключевых задач:</vt:lpstr>
      <vt:lpstr>Основные направления бюджетной и налоговой политики Камышевского сельского поселения Орловского района на 2025-2027 годы</vt:lpstr>
      <vt:lpstr>Основные характеристики бюджета Камышевского сельского поселения Орловского района   на 2025-2027 годы</vt:lpstr>
      <vt:lpstr>Безвозмездные поступления из областного бюджета</vt:lpstr>
      <vt:lpstr>Структура налоговых и неналоговых доходов бюджета КАМЫШЕВСКОГО СЕЛЬСКОГО ПОСЕЛЕНИЯ Орловского района  в 2025  году</vt:lpstr>
      <vt:lpstr>Слайд 7</vt:lpstr>
      <vt:lpstr>Структура муниципальных программ Камышевского сельского поселения на 2025 год</vt:lpstr>
      <vt:lpstr>Расходы бюджета Камышевского сельского поселения, формируемые в рамках муниципальных программ Камышевского сельского поселения, и непрограммные расходы</vt:lpstr>
      <vt:lpstr>Слайд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223</cp:revision>
  <dcterms:created xsi:type="dcterms:W3CDTF">2012-10-21T15:40:11Z</dcterms:created>
  <dcterms:modified xsi:type="dcterms:W3CDTF">2025-01-22T05:16:33Z</dcterms:modified>
</cp:coreProperties>
</file>