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  <p:sldId id="269" r:id="rId11"/>
    <p:sldId id="266" r:id="rId12"/>
  </p:sldIdLst>
  <p:sldSz cx="12349163" cy="9324975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41325" indent="1587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884238" indent="30163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25563" indent="4603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768475" indent="60325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5" autoAdjust="0"/>
    <p:restoredTop sz="93654" autoAdjust="0"/>
  </p:normalViewPr>
  <p:slideViewPr>
    <p:cSldViewPr>
      <p:cViewPr>
        <p:scale>
          <a:sx n="66" d="100"/>
          <a:sy n="66" d="100"/>
        </p:scale>
        <p:origin x="-480" y="-372"/>
      </p:cViewPr>
      <p:guideLst>
        <p:guide orient="horz" pos="2937"/>
        <p:guide pos="3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8931">
          <a:noFill/>
        </a:ln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09900990099011E-3"/>
          <c:y val="9.1081593927893736E-2"/>
          <c:w val="0.54455445544554459"/>
          <c:h val="0.781783681214421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explosion val="26"/>
          <c:dPt>
            <c:idx val="0"/>
            <c:bubble3D val="0"/>
            <c:explosion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  <c:explosion val="24"/>
          </c:dPt>
          <c:dPt>
            <c:idx val="5"/>
            <c:bubble3D val="0"/>
          </c:dPt>
          <c:dPt>
            <c:idx val="6"/>
            <c:bubble3D val="0"/>
            <c:explosion val="59"/>
          </c:dPt>
          <c:dPt>
            <c:idx val="7"/>
            <c:bubble3D val="0"/>
            <c:explosion val="59"/>
          </c:dPt>
          <c:dPt>
            <c:idx val="8"/>
            <c:bubble3D val="0"/>
            <c:explosion val="59"/>
          </c:dPt>
          <c:cat>
            <c:strRef>
              <c:f>Лист1!$A$2:$A$10</c:f>
              <c:strCache>
                <c:ptCount val="9"/>
                <c:pt idx="0">
                  <c:v>Налоги на прибыль, доходы - 433,7</c:v>
                </c:pt>
                <c:pt idx="1">
                  <c:v>Единый сельскохозяйственный налог - 1465,2</c:v>
                </c:pt>
                <c:pt idx="2">
                  <c:v>Налог  на имущество физических лиц - 44,5</c:v>
                </c:pt>
                <c:pt idx="3">
                  <c:v>Земельный налог -1793,2</c:v>
                </c:pt>
                <c:pt idx="4">
                  <c:v>Государственная пошлина -34,3</c:v>
                </c:pt>
                <c:pt idx="5">
                  <c:v>Доходы от использования имущества - 266,7</c:v>
                </c:pt>
                <c:pt idx="6">
                  <c:v>Штрафы, санкции возмещения ущерба - 10,9</c:v>
                </c:pt>
                <c:pt idx="7">
                  <c:v>Доходы от оказания платных услуг- 34,1</c:v>
                </c:pt>
                <c:pt idx="8">
                  <c:v>Безвозмездные поступления - 6459,4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433.7</c:v>
                </c:pt>
                <c:pt idx="1">
                  <c:v>1465.2</c:v>
                </c:pt>
                <c:pt idx="2">
                  <c:v>44.5</c:v>
                </c:pt>
                <c:pt idx="3">
                  <c:v>1793.2</c:v>
                </c:pt>
                <c:pt idx="4">
                  <c:v>34.299999999999997</c:v>
                </c:pt>
                <c:pt idx="5">
                  <c:v>266.7</c:v>
                </c:pt>
                <c:pt idx="6">
                  <c:v>10.9</c:v>
                </c:pt>
                <c:pt idx="7">
                  <c:v>34.1</c:v>
                </c:pt>
                <c:pt idx="8">
                  <c:v>6459.4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cat>
            <c:strRef>
              <c:f>Лист1!$A$2:$A$10</c:f>
              <c:strCache>
                <c:ptCount val="9"/>
                <c:pt idx="0">
                  <c:v>Налоги на прибыль, доходы - 433,7</c:v>
                </c:pt>
                <c:pt idx="1">
                  <c:v>Единый сельскохозяйственный налог - 1465,2</c:v>
                </c:pt>
                <c:pt idx="2">
                  <c:v>Налог  на имущество физических лиц - 44,5</c:v>
                </c:pt>
                <c:pt idx="3">
                  <c:v>Земельный налог -1793,2</c:v>
                </c:pt>
                <c:pt idx="4">
                  <c:v>Государственная пошлина -34,3</c:v>
                </c:pt>
                <c:pt idx="5">
                  <c:v>Доходы от использования имущества - 266,7</c:v>
                </c:pt>
                <c:pt idx="6">
                  <c:v>Штрафы, санкции возмещения ущерба - 10,9</c:v>
                </c:pt>
                <c:pt idx="7">
                  <c:v>Доходы от оказания платных услуг- 34,1</c:v>
                </c:pt>
                <c:pt idx="8">
                  <c:v>Безвозмездные поступления - 6459,4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4.0999999999999996</c:v>
                </c:pt>
                <c:pt idx="1">
                  <c:v>13.9</c:v>
                </c:pt>
                <c:pt idx="2">
                  <c:v>0.4</c:v>
                </c:pt>
                <c:pt idx="3">
                  <c:v>17</c:v>
                </c:pt>
                <c:pt idx="4">
                  <c:v>0.4</c:v>
                </c:pt>
                <c:pt idx="5">
                  <c:v>2.5</c:v>
                </c:pt>
                <c:pt idx="6">
                  <c:v>0.1</c:v>
                </c:pt>
                <c:pt idx="7">
                  <c:v>0.3</c:v>
                </c:pt>
                <c:pt idx="8">
                  <c:v>61.3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182">
          <a:noFill/>
        </a:ln>
      </c:spPr>
    </c:plotArea>
    <c:legend>
      <c:legendPos val="r"/>
      <c:layout>
        <c:manualLayout>
          <c:xMode val="edge"/>
          <c:yMode val="edge"/>
          <c:x val="0.66962034803353276"/>
          <c:y val="1.6323602069750014E-2"/>
          <c:w val="0.30515025341920388"/>
          <c:h val="0.9836763979302499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205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9155">
          <a:noFill/>
        </a:ln>
      </c:spPr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3863617030426E-2"/>
          <c:y val="0.1610709733728031"/>
          <c:w val="0.84876670079952765"/>
          <c:h val="0.7613095436957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 </a:t>
                    </a:r>
                    <a:r>
                      <a:rPr lang="ru-RU" dirty="0" smtClean="0"/>
                      <a:t>– 4747,7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41,1%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921241938557767E-2"/>
                  <c:y val="-0.1816674610588930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 </a:t>
                    </a:r>
                    <a:r>
                      <a:rPr lang="ru-RU" dirty="0" smtClean="0"/>
                      <a:t>– 77,1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0,7%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188196599260425E-2"/>
                  <c:y val="-4.7263922518159807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и правоохранительная деятельность </a:t>
                    </a:r>
                    <a:r>
                      <a:rPr lang="ru-RU" dirty="0" smtClean="0"/>
                      <a:t>– 37,9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0,3%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 </a:t>
                    </a:r>
                    <a:r>
                      <a:rPr lang="ru-RU" dirty="0" smtClean="0"/>
                      <a:t>–</a:t>
                    </a:r>
                    <a:r>
                      <a:rPr lang="ru-RU" baseline="0" dirty="0" smtClean="0"/>
                      <a:t> 1221,2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10,6%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 </a:t>
                    </a:r>
                    <a:r>
                      <a:rPr lang="ru-RU" dirty="0" smtClean="0"/>
                      <a:t>– 4625,4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 </a:t>
                    </a:r>
                    <a:r>
                      <a:rPr lang="ru-RU" dirty="0" smtClean="0"/>
                      <a:t>– 12,7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0,1 %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  - 19,3
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9155">
                <a:noFill/>
              </a:ln>
            </c:spPr>
            <c:txPr>
              <a:bodyPr/>
              <a:lstStyle/>
              <a:p>
                <a:pPr>
                  <a:defRPr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- 4747,7</c:v>
                </c:pt>
                <c:pt idx="1">
                  <c:v>Национальная оборона - 77,1</c:v>
                </c:pt>
                <c:pt idx="2">
                  <c:v>Национальная безопасность и правоохранительная деятельность - 37,9</c:v>
                </c:pt>
                <c:pt idx="3">
                  <c:v>Национальная экономика - 817,4</c:v>
                </c:pt>
                <c:pt idx="4">
                  <c:v>Жилищно-коммунальное хозяйство - 1221,2</c:v>
                </c:pt>
                <c:pt idx="5">
                  <c:v>Культура, кинематография - 4625,4</c:v>
                </c:pt>
                <c:pt idx="6">
                  <c:v>Физическая культура и спорт - 12,7</c:v>
                </c:pt>
                <c:pt idx="7">
                  <c:v>Образование- 19,3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4747.7</c:v>
                </c:pt>
                <c:pt idx="1">
                  <c:v>77.099999999999994</c:v>
                </c:pt>
                <c:pt idx="2">
                  <c:v>37.9</c:v>
                </c:pt>
                <c:pt idx="3">
                  <c:v>817.4</c:v>
                </c:pt>
                <c:pt idx="4">
                  <c:v>1221.2</c:v>
                </c:pt>
                <c:pt idx="5">
                  <c:v>4625.3999999999996</c:v>
                </c:pt>
                <c:pt idx="6">
                  <c:v>12.7</c:v>
                </c:pt>
                <c:pt idx="7">
                  <c:v>19.3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9011">
          <a:noFill/>
        </a:ln>
      </c:spPr>
    </c:plotArea>
    <c:plotVisOnly val="1"/>
    <c:dispBlanksAs val="zero"/>
    <c:showDLblsOverMax val="0"/>
  </c:chart>
  <c:txPr>
    <a:bodyPr/>
    <a:lstStyle/>
    <a:p>
      <a:pPr>
        <a:defRPr sz="2066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4386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35842293906803"/>
          <c:y val="0.17021276595744689"/>
          <c:w val="0.73835125448028704"/>
          <c:h val="0.304964539007092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Субвенция  на осуществление государственных полномочий по первичному воинскому учету на территориях, где отсутствуют военные комиссариаты -77,1 тыс. рублей</c:v>
                </c:pt>
                <c:pt idx="1">
                  <c:v>Субвенции на осуществление полномочий по  определению перечня должностных лиц, уполномоченных составлять протоколы об административных правонарушениях - 0,2 тыс. рублей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77.099999999999994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859968"/>
        <c:axId val="133861760"/>
        <c:axId val="0"/>
      </c:bar3DChart>
      <c:catAx>
        <c:axId val="13385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861760"/>
        <c:crosses val="autoZero"/>
        <c:auto val="1"/>
        <c:lblAlgn val="ctr"/>
        <c:lblOffset val="100"/>
        <c:noMultiLvlLbl val="0"/>
      </c:catAx>
      <c:valAx>
        <c:axId val="13386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859968"/>
        <c:crosses val="autoZero"/>
        <c:crossBetween val="between"/>
      </c:valAx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72222222222222221"/>
          <c:y val="0.51773051733019348"/>
          <c:w val="0.27777777777777779"/>
          <c:h val="0.131205632006279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28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9950" y="744538"/>
            <a:ext cx="492918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3674828-CF5D-476C-8AAC-E7BD08ABD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61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413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842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25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7684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11205" algn="l" defTabSz="8844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53447" algn="l" defTabSz="8844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95688" algn="l" defTabSz="8844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37928" algn="l" defTabSz="8844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9960" y="1864996"/>
            <a:ext cx="11114247" cy="2486660"/>
          </a:xfrm>
        </p:spPr>
        <p:txBody>
          <a:bodyPr lIns="61914" tIns="0" rIns="61914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65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52375" y="4530184"/>
            <a:ext cx="8644414" cy="23830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619138" indent="0" algn="ctr">
              <a:buNone/>
            </a:lvl2pPr>
            <a:lvl3pPr marL="1238275" indent="0" algn="ctr">
              <a:buNone/>
            </a:lvl3pPr>
            <a:lvl4pPr marL="1857413" indent="0" algn="ctr">
              <a:buNone/>
            </a:lvl4pPr>
            <a:lvl5pPr marL="2476550" indent="0" algn="ctr">
              <a:buNone/>
            </a:lvl5pPr>
            <a:lvl6pPr marL="3095688" indent="0" algn="ctr">
              <a:buNone/>
            </a:lvl6pPr>
            <a:lvl7pPr marL="3714826" indent="0" algn="ctr">
              <a:buNone/>
            </a:lvl7pPr>
            <a:lvl8pPr marL="4333963" indent="0" algn="ctr">
              <a:buNone/>
            </a:lvl8pPr>
            <a:lvl9pPr marL="4953101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964E6-6C5A-4BAB-81F0-0D13D5750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FCC54-2037-4928-907B-FA24BC214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5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53143" y="373432"/>
            <a:ext cx="2778562" cy="79564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7459" y="373432"/>
            <a:ext cx="8129866" cy="795644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0E04-E456-47CC-ABCF-3DF99B41B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99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6510-A23B-4F45-B5F3-2C952F8F3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9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104" y="828887"/>
            <a:ext cx="9570601" cy="248666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5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1104" y="3409893"/>
            <a:ext cx="9570601" cy="2052789"/>
          </a:xfrm>
        </p:spPr>
        <p:txBody>
          <a:bodyPr/>
          <a:lstStyle>
            <a:lvl1pPr marL="99063" indent="0" algn="l">
              <a:buNone/>
              <a:defRPr sz="2700">
                <a:solidFill>
                  <a:schemeClr val="tx1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882B-C241-436C-A5EC-3E878F73C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67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7459" y="2175830"/>
            <a:ext cx="5454214" cy="6154052"/>
          </a:xfrm>
        </p:spPr>
        <p:txBody>
          <a:bodyPr/>
          <a:lstStyle>
            <a:lvl1pPr>
              <a:defRPr sz="35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77491" y="2175830"/>
            <a:ext cx="5454214" cy="6154052"/>
          </a:xfrm>
        </p:spPr>
        <p:txBody>
          <a:bodyPr/>
          <a:lstStyle>
            <a:lvl1pPr>
              <a:defRPr sz="35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DFEA1-F0DA-4678-B168-BE02935D0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8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458" y="371273"/>
            <a:ext cx="11114247" cy="155416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7459" y="2087326"/>
            <a:ext cx="5456358" cy="1020998"/>
          </a:xfrm>
        </p:spPr>
        <p:txBody>
          <a:bodyPr anchor="ctr"/>
          <a:lstStyle>
            <a:lvl1pPr marL="0" indent="0">
              <a:buNone/>
              <a:defRPr sz="3300" b="0" cap="all" baseline="0">
                <a:solidFill>
                  <a:schemeClr val="tx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73205" y="2087326"/>
            <a:ext cx="5458502" cy="1020998"/>
          </a:xfrm>
        </p:spPr>
        <p:txBody>
          <a:bodyPr anchor="ctr"/>
          <a:lstStyle>
            <a:lvl1pPr marL="0" indent="0">
              <a:buNone/>
              <a:defRPr sz="3300" b="0" cap="all" baseline="0">
                <a:solidFill>
                  <a:schemeClr val="tx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17459" y="3211938"/>
            <a:ext cx="5456358" cy="511794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73205" y="3211938"/>
            <a:ext cx="5458502" cy="5117944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3A23-B93F-4E38-A54C-C81D1581F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5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E93DD-5D61-4B96-B309-6496D8F03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90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16CE-6403-415D-BF5C-A1940F53F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0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459" y="371272"/>
            <a:ext cx="4062789" cy="1580065"/>
          </a:xfrm>
        </p:spPr>
        <p:txBody>
          <a:bodyPr anchor="b">
            <a:sp3d prstMaterial="softEdge"/>
          </a:bodyPr>
          <a:lstStyle>
            <a:lvl1pPr algn="l">
              <a:buNone/>
              <a:defRPr sz="30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7459" y="2072218"/>
            <a:ext cx="4062789" cy="6257663"/>
          </a:xfrm>
        </p:spPr>
        <p:txBody>
          <a:bodyPr/>
          <a:lstStyle>
            <a:lvl1pPr marL="0" indent="0">
              <a:buNone/>
              <a:defRPr sz="19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828180" y="371273"/>
            <a:ext cx="6903525" cy="7958608"/>
          </a:xfrm>
        </p:spPr>
        <p:txBody>
          <a:bodyPr/>
          <a:lstStyle>
            <a:lvl1pPr>
              <a:defRPr sz="3500"/>
            </a:lvl1pPr>
            <a:lvl2pPr>
              <a:defRPr sz="3300"/>
            </a:lvl2pPr>
            <a:lvl3pPr>
              <a:defRPr sz="3000"/>
            </a:lvl3pPr>
            <a:lvl4pPr>
              <a:defRPr sz="2700"/>
            </a:lvl4pPr>
            <a:lvl5pPr>
              <a:defRPr sz="2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184C9-7B62-4776-871F-AE15FAF4E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0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9833" y="828888"/>
            <a:ext cx="7409498" cy="710166"/>
          </a:xfrm>
        </p:spPr>
        <p:txBody>
          <a:bodyPr lIns="61914" rIns="61914" bIns="0" anchor="b">
            <a:sp3d prstMaterial="softEdge"/>
          </a:bodyPr>
          <a:lstStyle>
            <a:lvl1pPr algn="ctr">
              <a:buNone/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69833" y="2490977"/>
            <a:ext cx="7409498" cy="5387763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l" rtl="0" eaLnBrk="1" latinLnBrk="0" hangingPunct="1">
              <a:buNone/>
              <a:defRPr sz="44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69833" y="1586508"/>
            <a:ext cx="7409498" cy="721132"/>
          </a:xfrm>
        </p:spPr>
        <p:txBody>
          <a:bodyPr lIns="61914" rIns="61914"/>
          <a:lstStyle>
            <a:lvl1pPr marL="0" indent="0" algn="ctr">
              <a:buNone/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621F9-ADD0-483B-A0BC-331394518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87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17538" y="373063"/>
            <a:ext cx="11114087" cy="1554162"/>
          </a:xfrm>
          <a:prstGeom prst="rect">
            <a:avLst/>
          </a:prstGeom>
        </p:spPr>
        <p:txBody>
          <a:bodyPr vert="horz" lIns="123827" tIns="61914" rIns="123827" bIns="6191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7538" y="2174875"/>
            <a:ext cx="11114087" cy="640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3827" tIns="61914" rIns="123827" bIns="61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538" y="8724900"/>
            <a:ext cx="2881312" cy="496888"/>
          </a:xfrm>
          <a:prstGeom prst="rect">
            <a:avLst/>
          </a:prstGeom>
        </p:spPr>
        <p:txBody>
          <a:bodyPr vert="horz" lIns="123827" tIns="61914" rIns="123827" bIns="61914" anchor="b"/>
          <a:lstStyle>
            <a:lvl1pPr algn="l" eaLnBrk="1" latinLnBrk="0" hangingPunct="1">
              <a:defRPr kumimoji="0" sz="16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219575" y="8724900"/>
            <a:ext cx="3910013" cy="496888"/>
          </a:xfrm>
          <a:prstGeom prst="rect">
            <a:avLst/>
          </a:prstGeom>
        </p:spPr>
        <p:txBody>
          <a:bodyPr vert="horz" lIns="123827" tIns="61914" rIns="123827" bIns="61914" anchor="b"/>
          <a:lstStyle>
            <a:lvl1pPr algn="ctr" eaLnBrk="1" latinLnBrk="0" hangingPunct="1">
              <a:defRPr kumimoji="0" sz="16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702925" y="8724900"/>
            <a:ext cx="1028700" cy="496888"/>
          </a:xfrm>
          <a:prstGeom prst="rect">
            <a:avLst/>
          </a:prstGeom>
        </p:spPr>
        <p:txBody>
          <a:bodyPr vert="horz" lIns="0" tIns="61914" rIns="0" bIns="61914" anchor="b"/>
          <a:lstStyle>
            <a:lvl1pPr algn="r" eaLnBrk="1" latinLnBrk="0" hangingPunct="1">
              <a:defRPr kumimoji="0" sz="16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763FB93-903F-4F5B-BF2E-907813383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83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5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Arial" charset="0"/>
        </a:defRPr>
      </a:lvl5pPr>
      <a:lvl6pPr marL="442241" algn="ctr" rtl="0" fontAlgn="base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Arial" charset="0"/>
        </a:defRPr>
      </a:lvl6pPr>
      <a:lvl7pPr marL="884482" algn="ctr" rtl="0" fontAlgn="base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Arial" charset="0"/>
        </a:defRPr>
      </a:lvl7pPr>
      <a:lvl8pPr marL="1326723" algn="ctr" rtl="0" fontAlgn="base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Arial" charset="0"/>
        </a:defRPr>
      </a:lvl8pPr>
      <a:lvl9pPr marL="1768964" algn="ctr" rtl="0" fontAlgn="base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Arial" charset="0"/>
        </a:defRPr>
      </a:lvl9pPr>
    </p:titleStyle>
    <p:bodyStyle>
      <a:lvl1pPr marL="741363" indent="-555625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1174750" indent="-381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33525" indent="-307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830388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738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389871" indent="-247654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662292" indent="-24765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934711" indent="-24765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207131" indent="-247654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191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765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956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7148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3339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9531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 descr="129165999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928688"/>
            <a:ext cx="10956925" cy="791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960" y="1956561"/>
            <a:ext cx="11114247" cy="388543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solidFill>
                  <a:schemeClr val="bg1"/>
                </a:solidFill>
              </a:rPr>
              <a:t>отчет</a:t>
            </a:r>
            <a:br>
              <a:rPr lang="ru-RU" sz="3500" dirty="0" smtClean="0">
                <a:solidFill>
                  <a:schemeClr val="bg1"/>
                </a:solidFill>
              </a:rPr>
            </a:br>
            <a:r>
              <a:rPr lang="ru-RU" sz="3500" dirty="0" smtClean="0">
                <a:solidFill>
                  <a:schemeClr val="bg1"/>
                </a:solidFill>
              </a:rPr>
              <a:t> ОБ ИСПОЛНЕНИИ БЮДЖЕТА КАМЫШЕВСКОГО СЕЛЬСКОГО ПОСЕЛЕНИЯ ОРЛОВСКОГО РАЙОНА ЗА 2018 ГОД</a:t>
            </a:r>
            <a:r>
              <a:rPr lang="ru-RU" sz="2300" dirty="0" smtClean="0">
                <a:solidFill>
                  <a:schemeClr val="bg1"/>
                </a:solidFill>
              </a:rPr>
              <a:t/>
            </a:r>
            <a:br>
              <a:rPr lang="ru-RU" sz="2300" dirty="0" smtClean="0">
                <a:solidFill>
                  <a:schemeClr val="bg1"/>
                </a:solidFill>
              </a:rPr>
            </a:br>
            <a:r>
              <a:rPr lang="ru-RU" sz="2300" dirty="0" smtClean="0">
                <a:solidFill>
                  <a:schemeClr val="bg1"/>
                </a:solidFill>
              </a:rPr>
              <a:t> </a:t>
            </a: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/>
              <a:t>Исполнение  по иным межбюджетным трансфертам, передаваемым из бюджета </a:t>
            </a:r>
            <a:r>
              <a:rPr lang="ru-RU" sz="2400" dirty="0" err="1" smtClean="0"/>
              <a:t>Камышевского</a:t>
            </a:r>
            <a:r>
              <a:rPr lang="ru-RU" sz="2400" dirty="0" smtClean="0"/>
              <a:t> сельского поселения в бюджет Орловского района и направляемым на осуществление расходов в сфере дорожной деятельности,  за 2018 год</a:t>
            </a:r>
            <a:endParaRPr lang="ru-RU" sz="2400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601663" y="2090738"/>
            <a:ext cx="11114087" cy="6403975"/>
          </a:xfrm>
        </p:spPr>
        <p:txBody>
          <a:bodyPr/>
          <a:lstStyle/>
          <a:p>
            <a:endParaRPr lang="ru-RU" altLang="ru-RU" sz="4000" b="1" smtClean="0">
              <a:solidFill>
                <a:srgbClr val="FFFFFF"/>
              </a:solidFill>
              <a:cs typeface="Times New Roman" pitchFamily="18" charset="0"/>
            </a:endParaRPr>
          </a:p>
          <a:p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315312"/>
              </p:ext>
            </p:extLst>
          </p:nvPr>
        </p:nvGraphicFramePr>
        <p:xfrm>
          <a:off x="630238" y="3305175"/>
          <a:ext cx="11045825" cy="418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594"/>
                <a:gridCol w="2515305"/>
                <a:gridCol w="5670926"/>
              </a:tblGrid>
              <a:tr h="19205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</a:t>
                      </a:r>
                    </a:p>
                    <a:p>
                      <a:pPr algn="ctr"/>
                      <a:r>
                        <a:rPr lang="ru-RU" sz="2400" dirty="0" smtClean="0"/>
                        <a:t>поселений</a:t>
                      </a:r>
                      <a:endParaRPr lang="ru-RU" sz="2400" dirty="0"/>
                    </a:p>
                  </a:txBody>
                  <a:tcPr marL="91445" marR="91445" marT="45680" marB="456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Кассовое </a:t>
                      </a:r>
                    </a:p>
                    <a:p>
                      <a:pPr algn="ctr"/>
                      <a:r>
                        <a:rPr lang="ru-RU" sz="24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/>
                        <a:t>за  2018 год</a:t>
                      </a:r>
                    </a:p>
                    <a:p>
                      <a:pPr algn="ctr"/>
                      <a:r>
                        <a:rPr lang="ru-RU" sz="2400" dirty="0" smtClean="0"/>
                        <a:t>(сумма тыс. руб.)</a:t>
                      </a:r>
                      <a:endParaRPr lang="ru-RU" sz="2400" dirty="0"/>
                    </a:p>
                  </a:txBody>
                  <a:tcPr marL="91445" marR="91445" marT="45680" marB="456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Иные</a:t>
                      </a:r>
                      <a:r>
                        <a:rPr lang="ru-RU" sz="2400" baseline="0" dirty="0" smtClean="0"/>
                        <a:t> межбюджетные трансферты на осуществление расходов дорожной деятельности за счет неиспользованных остатков средств дорожного фонда, образовавшихся на счете бюджета </a:t>
                      </a:r>
                      <a:r>
                        <a:rPr lang="ru-RU" sz="2400" baseline="0" dirty="0" err="1" smtClean="0"/>
                        <a:t>Камышевского</a:t>
                      </a:r>
                      <a:r>
                        <a:rPr lang="ru-RU" sz="2400" baseline="0" dirty="0" smtClean="0"/>
                        <a:t> сельского поселения Орловского района на 01 января 2018 года </a:t>
                      </a:r>
                      <a:endParaRPr lang="ru-RU" sz="2400" dirty="0"/>
                    </a:p>
                  </a:txBody>
                  <a:tcPr marL="91445" marR="91445" marT="45680" marB="45680"/>
                </a:tc>
              </a:tr>
              <a:tr h="1168772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ru-RU" sz="2000" dirty="0" err="1" smtClean="0"/>
                        <a:t>Камышевское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с.п.</a:t>
                      </a:r>
                      <a:endParaRPr lang="ru-RU" sz="2000" dirty="0"/>
                    </a:p>
                  </a:txBody>
                  <a:tcPr marL="91445" marR="91445" marT="45680" marB="4568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408,7</a:t>
                      </a:r>
                      <a:endParaRPr lang="ru-RU" sz="2000" dirty="0"/>
                    </a:p>
                  </a:txBody>
                  <a:tcPr marL="91445" marR="91445" marT="45680" marB="4568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408,7</a:t>
                      </a:r>
                      <a:endParaRPr lang="ru-RU" sz="2000" dirty="0"/>
                    </a:p>
                  </a:txBody>
                  <a:tcPr marL="91445" marR="91445" marT="45680" marB="456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297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dirty="0" smtClean="0"/>
              <a:t>Исполнение  бюджетных ассигнований  на  реализацию муниципальных программ бюджета  </a:t>
            </a:r>
            <a:r>
              <a:rPr lang="ru-RU" sz="2400" dirty="0" err="1" smtClean="0"/>
              <a:t>Камышевского</a:t>
            </a:r>
            <a:r>
              <a:rPr lang="ru-RU" sz="2400" dirty="0" smtClean="0"/>
              <a:t> сельского поселения Орловского района </a:t>
            </a:r>
            <a:br>
              <a:rPr lang="ru-RU" sz="2400" dirty="0" smtClean="0"/>
            </a:br>
            <a:r>
              <a:rPr lang="ru-RU" sz="2400" dirty="0" smtClean="0"/>
              <a:t>за  2018 год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45041"/>
              </p:ext>
            </p:extLst>
          </p:nvPr>
        </p:nvGraphicFramePr>
        <p:xfrm>
          <a:off x="1744663" y="2162175"/>
          <a:ext cx="8462962" cy="6619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522"/>
                <a:gridCol w="2104440"/>
              </a:tblGrid>
              <a:tr h="11888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 муниципальных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 программ</a:t>
                      </a:r>
                    </a:p>
                    <a:p>
                      <a:pPr algn="ctr"/>
                      <a:r>
                        <a:rPr lang="ru-RU" sz="1800" dirty="0" err="1" smtClean="0"/>
                        <a:t>Камышевского</a:t>
                      </a:r>
                      <a:r>
                        <a:rPr lang="ru-RU" sz="1800" dirty="0" smtClean="0"/>
                        <a:t> сельского поселения</a:t>
                      </a:r>
                    </a:p>
                    <a:p>
                      <a:pPr algn="ctr"/>
                      <a:r>
                        <a:rPr lang="ru-RU" sz="1800" dirty="0" smtClean="0"/>
                        <a:t>Орловского района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Кассовое </a:t>
                      </a:r>
                    </a:p>
                    <a:p>
                      <a:pPr algn="ctr"/>
                      <a:r>
                        <a:rPr lang="ru-RU" sz="1800" dirty="0" smtClean="0"/>
                        <a:t>исполнение</a:t>
                      </a:r>
                      <a:r>
                        <a:rPr lang="ru-RU" sz="18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за 2018 год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(тыс. руб.)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6401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 .  «Обеспечение общественного порядка и противодействие преступности»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0,9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91448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</a:t>
                      </a:r>
                      <a:r>
                        <a:rPr lang="ru-RU" sz="1800" baseline="0" dirty="0" smtClean="0"/>
                        <a:t> «Защита 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18,5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3708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 «Развитие культуры </a:t>
                      </a:r>
                      <a:r>
                        <a:rPr lang="ru-RU" sz="1800" smtClean="0"/>
                        <a:t>и туризма»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4625,4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6401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«Охрана окружающей среды и рациональное природопользование»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406,7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3708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5.</a:t>
                      </a:r>
                      <a:r>
                        <a:rPr lang="ru-RU" sz="1800" baseline="0" dirty="0" smtClean="0"/>
                        <a:t> «Развитие физической культуры и спорта»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12,7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3708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6. «Развитие транспортной системы»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408,7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3708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7. «</a:t>
                      </a:r>
                      <a:r>
                        <a:rPr lang="ru-RU" sz="1800" dirty="0" err="1" smtClean="0"/>
                        <a:t>Энергоэффективность</a:t>
                      </a:r>
                      <a:r>
                        <a:rPr lang="ru-RU" sz="1800" baseline="0" dirty="0" smtClean="0"/>
                        <a:t> и развитие энергетики»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3708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8. «Муниципальная политика»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0,0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3708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9. «Эффективное управление муниципальными финансами»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4709,7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6401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10.</a:t>
                      </a:r>
                      <a:r>
                        <a:rPr lang="ru-RU" sz="1800" baseline="0" dirty="0" smtClean="0"/>
                        <a:t> «Обеспечение качественными жилищно-коммунальными услугами населения и благоустройство»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833,9</a:t>
                      </a:r>
                      <a:endParaRPr lang="ru-RU" sz="1800" dirty="0"/>
                    </a:p>
                  </a:txBody>
                  <a:tcPr marL="91448" marR="91448" marT="45724" marB="45724"/>
                </a:tc>
              </a:tr>
              <a:tr h="37087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ВСЕГО   ПО  МУНИЦИПАЛЬНЫМ  ПРОГРАММАМ: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11016,5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24" marB="45724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1411529735_1405088093_image0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2165350"/>
            <a:ext cx="10818813" cy="631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458" y="373431"/>
            <a:ext cx="11114247" cy="1554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dirty="0" smtClean="0"/>
              <a:t>Собрание депутатов </a:t>
            </a:r>
            <a:r>
              <a:rPr lang="ru-RU" sz="2300" dirty="0" err="1" smtClean="0"/>
              <a:t>Камышевского</a:t>
            </a:r>
            <a:r>
              <a:rPr lang="ru-RU" sz="2300" dirty="0" smtClean="0"/>
              <a:t> сельского поселения</a:t>
            </a:r>
            <a:br>
              <a:rPr lang="ru-RU" sz="2300" dirty="0" smtClean="0"/>
            </a:br>
            <a:r>
              <a:rPr lang="ru-RU" sz="2300" dirty="0" smtClean="0"/>
              <a:t> утверждает отчет</a:t>
            </a:r>
            <a:br>
              <a:rPr lang="ru-RU" sz="2300" dirty="0" smtClean="0"/>
            </a:br>
            <a:r>
              <a:rPr lang="ru-RU" sz="2300" dirty="0" smtClean="0"/>
              <a:t> об исполнении бюджета  </a:t>
            </a:r>
            <a:r>
              <a:rPr lang="ru-RU" sz="2300" dirty="0" err="1" smtClean="0"/>
              <a:t>Камышевского</a:t>
            </a:r>
            <a:r>
              <a:rPr lang="ru-RU" sz="2300" dirty="0" smtClean="0"/>
              <a:t>  сельского поселения Орловского района за 2018 год :</a:t>
            </a:r>
            <a:endParaRPr lang="ru-RU" sz="2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65" indent="-557224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sz="2300" dirty="0" smtClean="0">
              <a:solidFill>
                <a:schemeClr val="bg1"/>
              </a:solidFill>
            </a:endParaRPr>
          </a:p>
          <a:p>
            <a:pPr marL="742965" indent="-557224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300" dirty="0" smtClean="0">
                <a:solidFill>
                  <a:schemeClr val="bg1"/>
                </a:solidFill>
              </a:rPr>
              <a:t>1. Утвердить  отчет об исполнении бюджета </a:t>
            </a:r>
            <a:r>
              <a:rPr lang="ru-RU" sz="2300" dirty="0" err="1" smtClean="0">
                <a:solidFill>
                  <a:schemeClr val="bg1"/>
                </a:solidFill>
              </a:rPr>
              <a:t>Камышевского</a:t>
            </a:r>
            <a:r>
              <a:rPr lang="ru-RU" sz="2300" dirty="0" smtClean="0">
                <a:solidFill>
                  <a:schemeClr val="bg1"/>
                </a:solidFill>
              </a:rPr>
              <a:t> сельского поселения Орловского района за 2018 год по доходам в сумме 10542,0 тыс. рублей и по расходам в сумме 11558,7 тыс. рублей с превышением расходов над доходами (дефицит) бюджета </a:t>
            </a:r>
            <a:r>
              <a:rPr lang="ru-RU" sz="2300" dirty="0" err="1" smtClean="0">
                <a:solidFill>
                  <a:schemeClr val="bg1"/>
                </a:solidFill>
              </a:rPr>
              <a:t>Камышевского</a:t>
            </a:r>
            <a:r>
              <a:rPr lang="ru-RU" sz="2300" dirty="0" smtClean="0">
                <a:solidFill>
                  <a:schemeClr val="bg1"/>
                </a:solidFill>
              </a:rPr>
              <a:t> сельского поселения Орловского района в сумме 1016,7 тыс. рублей с показателями в 10 приложениях к настоящему Решению: по доходам, по ведомственной структуре расходов, по расходам,  бюджета по разделам и подразделам классификации расходов бюджета, по муниципальным программам,  по источникам финансирования дефицита бюджета, по целевым субвенциям, по иным межбюджетным трансфертам выделяемым для </a:t>
            </a:r>
            <a:r>
              <a:rPr lang="ru-RU" sz="2300" dirty="0" err="1" smtClean="0">
                <a:solidFill>
                  <a:schemeClr val="bg1"/>
                </a:solidFill>
              </a:rPr>
              <a:t>софинансирования</a:t>
            </a:r>
            <a:r>
              <a:rPr lang="ru-RU" sz="2300" dirty="0" smtClean="0">
                <a:solidFill>
                  <a:schemeClr val="bg1"/>
                </a:solidFill>
              </a:rPr>
              <a:t> расходных обязательств, с долей местного бюджета, по суммам дотаций на выравнивание бюджетной обеспеченности поселений, по иным межбюджетным трансфертам, передаваемым  из бюджета Орловского района на проведение ремонта  муниципальных учреждений культуры и на осуществление расходов в сфере дорожной деятельности за счет неиспользованного остатка средств дорожного фонда, выделяемым бюджету </a:t>
            </a:r>
            <a:r>
              <a:rPr lang="ru-RU" sz="2300" dirty="0" err="1" smtClean="0">
                <a:solidFill>
                  <a:schemeClr val="bg1"/>
                </a:solidFill>
              </a:rPr>
              <a:t>Камышевского</a:t>
            </a:r>
            <a:r>
              <a:rPr lang="ru-RU" sz="2300" dirty="0" smtClean="0">
                <a:solidFill>
                  <a:schemeClr val="bg1"/>
                </a:solidFill>
              </a:rPr>
              <a:t> сельского поселения  Орловского района, за 2018 год.</a:t>
            </a:r>
            <a:endParaRPr lang="ru-RU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 descr="79492_3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630238"/>
            <a:ext cx="11976100" cy="763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458" y="373431"/>
            <a:ext cx="11114247" cy="1554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dirty="0" smtClean="0"/>
              <a:t> </a:t>
            </a:r>
            <a:br>
              <a:rPr lang="ru-RU" sz="2300" dirty="0" smtClean="0"/>
            </a:br>
            <a:r>
              <a:rPr lang="ru-RU" sz="2300" dirty="0" smtClean="0"/>
              <a:t>Поступление доходов  в  бюджет  </a:t>
            </a:r>
            <a:r>
              <a:rPr lang="ru-RU" sz="2300" dirty="0" err="1" smtClean="0"/>
              <a:t>Камышевского</a:t>
            </a:r>
            <a:r>
              <a:rPr lang="ru-RU" sz="2300" dirty="0" smtClean="0"/>
              <a:t>  сельского поселения</a:t>
            </a:r>
            <a:br>
              <a:rPr lang="ru-RU" sz="2300" dirty="0" smtClean="0"/>
            </a:br>
            <a:r>
              <a:rPr lang="ru-RU" sz="2300" dirty="0" smtClean="0"/>
              <a:t>Орловского района в </a:t>
            </a:r>
            <a:r>
              <a:rPr lang="ru-RU" sz="2300" dirty="0" smtClean="0"/>
              <a:t>2018 </a:t>
            </a:r>
            <a:r>
              <a:rPr lang="ru-RU" sz="2300" dirty="0" smtClean="0"/>
              <a:t>году  -   10542,0 тыс. рублей</a:t>
            </a:r>
            <a:endParaRPr lang="ru-RU" sz="2300" dirty="0"/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325498"/>
              </p:ext>
            </p:extLst>
          </p:nvPr>
        </p:nvGraphicFramePr>
        <p:xfrm>
          <a:off x="635000" y="2141538"/>
          <a:ext cx="11647488" cy="653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 descr="рис_3_ekonomiya_deneg_sovmestnyh_pokupok_b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0239"/>
            <a:ext cx="12294851" cy="744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965" y="0"/>
            <a:ext cx="11114247" cy="249026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dirty="0" smtClean="0"/>
              <a:t>Расходы бюджета </a:t>
            </a:r>
            <a:r>
              <a:rPr lang="ru-RU" sz="2300" dirty="0" err="1" smtClean="0"/>
              <a:t>Камышевского</a:t>
            </a:r>
            <a:r>
              <a:rPr lang="ru-RU" sz="2300" dirty="0" smtClean="0"/>
              <a:t> сельского поселения Орловского района по разделам и подразделам классификации расходов бюджета за  2018 год – 11558,7 тыс. рублей</a:t>
            </a:r>
            <a:endParaRPr lang="ru-RU" sz="2300" dirty="0"/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101594"/>
              </p:ext>
            </p:extLst>
          </p:nvPr>
        </p:nvGraphicFramePr>
        <p:xfrm>
          <a:off x="485949" y="2804432"/>
          <a:ext cx="10777538" cy="655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458" y="373431"/>
            <a:ext cx="11114247" cy="1554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dirty="0" smtClean="0"/>
              <a:t>Исполнение по источникам</a:t>
            </a:r>
            <a:br>
              <a:rPr lang="ru-RU" sz="2300" dirty="0" smtClean="0"/>
            </a:br>
            <a:r>
              <a:rPr lang="ru-RU" sz="2300" dirty="0" smtClean="0"/>
              <a:t>финансирования дефицита бюджета  </a:t>
            </a:r>
            <a:r>
              <a:rPr lang="ru-RU" sz="2300" dirty="0" err="1" smtClean="0"/>
              <a:t>Камышевского</a:t>
            </a:r>
            <a:r>
              <a:rPr lang="ru-RU" sz="2300" dirty="0" smtClean="0"/>
              <a:t>  сельского поселения Орловского района за 2018 год</a:t>
            </a:r>
            <a:endParaRPr lang="ru-RU" sz="23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48940"/>
              </p:ext>
            </p:extLst>
          </p:nvPr>
        </p:nvGraphicFramePr>
        <p:xfrm>
          <a:off x="617538" y="2165350"/>
          <a:ext cx="11114088" cy="6316662"/>
        </p:xfrm>
        <a:graphic>
          <a:graphicData uri="http://schemas.openxmlformats.org/drawingml/2006/table">
            <a:tbl>
              <a:tblPr/>
              <a:tblGrid>
                <a:gridCol w="3704185"/>
                <a:gridCol w="3705717"/>
                <a:gridCol w="3704186"/>
              </a:tblGrid>
              <a:tr h="778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2018 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(тыс.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,)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62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Камышевского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поселения,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44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10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01 05 00 00 00 0000 000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44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01 05 00 00 00 0000 500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10686,5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444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средств бюджетов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01 05 02 00 00 0000 500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10686,5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510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денежных средств бюджетов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01 05 02 01 00 0000 510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10686,5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10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прочих остатков денежных средств бюджетов поселений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01 05 02 01 10 0000 510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10686,5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444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01 05 00 00 00 0000 600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11703,2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444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средств бюджетов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01 05 02 00 00 0000 600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11703,2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510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денежных средств бюджетов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01 05 02 01 00 0000 610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11703,2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5103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прочих остатков денежных средств бюджетов поселений</a:t>
                      </a: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01 05 02 01 10 0000 610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11703,2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51" marR="661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965" y="1"/>
            <a:ext cx="11101740" cy="19275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dirty="0" smtClean="0"/>
              <a:t>Исполнение по  иным межбюджетным трансфертам, выделяемых бюджету  </a:t>
            </a:r>
            <a:r>
              <a:rPr lang="ru-RU" sz="2300" dirty="0" err="1" smtClean="0"/>
              <a:t>Камышевского</a:t>
            </a:r>
            <a:r>
              <a:rPr lang="ru-RU" sz="2300" dirty="0" smtClean="0"/>
              <a:t> сельского поселения Орловского района для </a:t>
            </a:r>
            <a:r>
              <a:rPr lang="ru-RU" sz="2300" dirty="0" err="1" smtClean="0"/>
              <a:t>софинансирования</a:t>
            </a:r>
            <a:r>
              <a:rPr lang="ru-RU" sz="2300" dirty="0" smtClean="0"/>
              <a:t> расходных обязательств, возникающих при выполнении полномочий органов местного самоуправления по вопросам местного значения за 2018 год , с долей местного бюджета </a:t>
            </a:r>
            <a:br>
              <a:rPr lang="ru-RU" sz="2300" dirty="0" smtClean="0"/>
            </a:br>
            <a:endParaRPr lang="ru-RU" sz="23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219514"/>
              </p:ext>
            </p:extLst>
          </p:nvPr>
        </p:nvGraphicFramePr>
        <p:xfrm>
          <a:off x="774700" y="2501900"/>
          <a:ext cx="10728325" cy="5965830"/>
        </p:xfrm>
        <a:graphic>
          <a:graphicData uri="http://schemas.openxmlformats.org/drawingml/2006/table">
            <a:tbl>
              <a:tblPr/>
              <a:tblGrid>
                <a:gridCol w="6316147"/>
                <a:gridCol w="1532090"/>
                <a:gridCol w="1440143"/>
                <a:gridCol w="1439945"/>
              </a:tblGrid>
              <a:tr h="1885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(95,4%)</a:t>
                      </a: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(4,6%)</a:t>
                      </a: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94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Камышевское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1885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 на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повышения заработной платы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работникам муниципальных учреждений культуры</a:t>
                      </a: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206,7</a:t>
                      </a: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197,1</a:t>
                      </a: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</a:p>
                  </a:txBody>
                  <a:tcPr marL="66142" marR="6614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5" descr="налог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679575"/>
            <a:ext cx="1171575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458" y="360759"/>
            <a:ext cx="11114247" cy="173456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300" dirty="0" smtClean="0"/>
              <a:t>Исполнение субвенций бюджетом </a:t>
            </a:r>
            <a:r>
              <a:rPr lang="ru-RU" sz="2300" dirty="0" err="1" smtClean="0"/>
              <a:t>Камышевского</a:t>
            </a:r>
            <a:r>
              <a:rPr lang="ru-RU" sz="2300" dirty="0" smtClean="0"/>
              <a:t> сельского поселения Орловского района </a:t>
            </a:r>
            <a:br>
              <a:rPr lang="ru-RU" sz="2300" dirty="0" smtClean="0"/>
            </a:br>
            <a:r>
              <a:rPr lang="ru-RU" sz="2300" dirty="0" smtClean="0"/>
              <a:t>из областного бюджета за 2018 год</a:t>
            </a:r>
            <a:br>
              <a:rPr lang="ru-RU" sz="2300" dirty="0" smtClean="0"/>
            </a:br>
            <a:r>
              <a:rPr lang="ru-RU" sz="2300" dirty="0" smtClean="0"/>
              <a:t> </a:t>
            </a:r>
            <a:br>
              <a:rPr lang="ru-RU" sz="2300" dirty="0" smtClean="0"/>
            </a:br>
            <a:endParaRPr lang="ru-RU" sz="2300" dirty="0"/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820761"/>
              </p:ext>
            </p:extLst>
          </p:nvPr>
        </p:nvGraphicFramePr>
        <p:xfrm>
          <a:off x="584200" y="2071688"/>
          <a:ext cx="1079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Исполнение  сумм  дотаций бюджетом  </a:t>
            </a:r>
            <a:r>
              <a:rPr lang="ru-RU" sz="2400" dirty="0" err="1" smtClean="0"/>
              <a:t>Камышевского</a:t>
            </a:r>
            <a:r>
              <a:rPr lang="ru-RU" sz="2400" dirty="0" smtClean="0"/>
              <a:t> сельского поселения Орловского района  из  Областного бюджета  на  выравнивание  бюджетной обеспеченности  за 2018 год</a:t>
            </a:r>
            <a:endParaRPr lang="ru-RU" sz="2400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601663" y="2090738"/>
            <a:ext cx="11114087" cy="6403975"/>
          </a:xfrm>
        </p:spPr>
        <p:txBody>
          <a:bodyPr/>
          <a:lstStyle/>
          <a:p>
            <a:endParaRPr lang="ru-RU" altLang="ru-RU" sz="4000" b="1" smtClean="0">
              <a:solidFill>
                <a:srgbClr val="FFFFFF"/>
              </a:solidFill>
              <a:cs typeface="Times New Roman" pitchFamily="18" charset="0"/>
            </a:endParaRPr>
          </a:p>
          <a:p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572001"/>
              </p:ext>
            </p:extLst>
          </p:nvPr>
        </p:nvGraphicFramePr>
        <p:xfrm>
          <a:off x="630238" y="3305175"/>
          <a:ext cx="11045825" cy="3089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9594"/>
                <a:gridCol w="2515305"/>
                <a:gridCol w="5670926"/>
              </a:tblGrid>
              <a:tr h="19205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</a:t>
                      </a:r>
                    </a:p>
                    <a:p>
                      <a:pPr algn="ctr"/>
                      <a:r>
                        <a:rPr lang="ru-RU" sz="2400" dirty="0" smtClean="0"/>
                        <a:t>поселений</a:t>
                      </a:r>
                      <a:endParaRPr lang="ru-RU" sz="2400" dirty="0"/>
                    </a:p>
                  </a:txBody>
                  <a:tcPr marL="91445" marR="91445" marT="45680" marB="456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Кассовое </a:t>
                      </a:r>
                    </a:p>
                    <a:p>
                      <a:pPr algn="ctr"/>
                      <a:r>
                        <a:rPr lang="ru-RU" sz="2400" dirty="0" smtClean="0"/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/>
                        <a:t>за  2018 год</a:t>
                      </a:r>
                    </a:p>
                    <a:p>
                      <a:pPr algn="ctr"/>
                      <a:r>
                        <a:rPr lang="ru-RU" sz="2400" dirty="0" smtClean="0"/>
                        <a:t>(сумма тыс. руб.)</a:t>
                      </a:r>
                      <a:endParaRPr lang="ru-RU" sz="2400" dirty="0"/>
                    </a:p>
                  </a:txBody>
                  <a:tcPr marL="91445" marR="91445" marT="45680" marB="456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том числе  из  областного  бюджета</a:t>
                      </a:r>
                      <a:endParaRPr lang="ru-RU" sz="2400" dirty="0"/>
                    </a:p>
                  </a:txBody>
                  <a:tcPr marL="91445" marR="91445" marT="45680" marB="45680"/>
                </a:tc>
              </a:tr>
              <a:tr h="1168772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Камышевское</a:t>
                      </a:r>
                      <a:r>
                        <a:rPr lang="ru-RU" sz="2000" baseline="0" dirty="0" smtClean="0"/>
                        <a:t> с.п.</a:t>
                      </a:r>
                      <a:endParaRPr lang="ru-RU" sz="2000" dirty="0"/>
                    </a:p>
                  </a:txBody>
                  <a:tcPr marL="91445" marR="91445" marT="45680" marB="456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3210,7</a:t>
                      </a:r>
                      <a:endParaRPr lang="ru-RU" sz="2000" dirty="0"/>
                    </a:p>
                  </a:txBody>
                  <a:tcPr marL="91445" marR="91445" marT="45680" marB="456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3210,7</a:t>
                      </a:r>
                      <a:endParaRPr lang="ru-RU" sz="2000" dirty="0"/>
                    </a:p>
                  </a:txBody>
                  <a:tcPr marL="91445" marR="91445" marT="45680" marB="4568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973" y="486023"/>
            <a:ext cx="11114087" cy="155416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Иные межбюджетные трансферты, передаваемые из бюджета Орловского района  на проведение ремонта  муниципальных учреждений культуры за 2018 год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Капитальный ремонт крыши </a:t>
            </a:r>
            <a:r>
              <a:rPr lang="ru-RU" sz="3200" dirty="0" err="1" smtClean="0">
                <a:solidFill>
                  <a:srgbClr val="FF0000"/>
                </a:solidFill>
              </a:rPr>
              <a:t>Камышевского</a:t>
            </a:r>
            <a:r>
              <a:rPr lang="ru-RU" sz="3200" dirty="0" smtClean="0">
                <a:solidFill>
                  <a:srgbClr val="FF0000"/>
                </a:solidFill>
              </a:rPr>
              <a:t> сельского дома культуры – 2565,6 тыс. рублей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\\User-32015985bb\мои документы\почта\ПОДВИНЦЕВ\2019\Фото крыша\IMG-20190417-WA00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261" y="2958230"/>
            <a:ext cx="6016567" cy="501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746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3028</TotalTime>
  <Words>753</Words>
  <Application>Microsoft Office PowerPoint</Application>
  <PresentationFormat>Произвольный</PresentationFormat>
  <Paragraphs>148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отчет  ОБ ИСПОЛНЕНИИ БЮДЖЕТА КАМЫШЕВСКОГО СЕЛЬСКОГО ПОСЕЛЕНИЯ ОРЛОВСКОГО РАЙОНА ЗА 2018 ГОД   </vt:lpstr>
      <vt:lpstr>Собрание депутатов Камышевского сельского поселения  утверждает отчет  об исполнении бюджета  Камышевского  сельского поселения Орловского района за 2018 год :</vt:lpstr>
      <vt:lpstr>  Поступление доходов  в  бюджет  Камышевского  сельского поселения Орловского района в 2018 году  -   10542,0 тыс. рублей</vt:lpstr>
      <vt:lpstr>Расходы бюджета Камышевского сельского поселения Орловского района по разделам и подразделам классификации расходов бюджета за  2018 год – 11558,7 тыс. рублей</vt:lpstr>
      <vt:lpstr>Исполнение по источникам финансирования дефицита бюджета  Камышевского  сельского поселения Орловского района за 2018 год</vt:lpstr>
      <vt:lpstr>Исполнение по  иным межбюджетным трансфертам, выделяемых бюджету  Камышевского сельского поселения Орловского района для софинансирования расходных обязательств, возникающих при выполнении полномочий органов местного самоуправления по вопросам местного значения за 2018 год , с долей местного бюджета  </vt:lpstr>
      <vt:lpstr>Исполнение субвенций бюджетом Камышевского сельского поселения Орловского района  из областного бюджета за 2018 год   </vt:lpstr>
      <vt:lpstr>Исполнение  сумм  дотаций бюджетом  Камышевского сельского поселения Орловского района  из  Областного бюджета  на  выравнивание  бюджетной обеспеченности  за 2018 год</vt:lpstr>
      <vt:lpstr>Иные межбюджетные трансферты, передаваемые из бюджета Орловского района  на проведение ремонта  муниципальных учреждений культуры за 2018 год  Капитальный ремонт крыши Камышевского сельского дома культуры – 2565,6 тыс. рублей</vt:lpstr>
      <vt:lpstr>Исполнение  по иным межбюджетным трансфертам, передаваемым из бюджета Камышевского сельского поселения в бюджет Орловского района и направляемым на осуществление расходов в сфере дорожной деятельности,  за 2018 год</vt:lpstr>
      <vt:lpstr>Исполнение  бюджетных ассигнований  на  реализацию муниципальных программ бюджета  Камышевского сельского поселения Орловского района  за  2018 год</vt:lpstr>
    </vt:vector>
  </TitlesOfParts>
  <Manager>Солохов И. В.</Manager>
  <Company>НЦУКС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территории города Белгорода Белгородской области</dc:title>
  <dc:creator>Пучков М. В.</dc:creator>
  <cp:lastModifiedBy>User</cp:lastModifiedBy>
  <cp:revision>300</cp:revision>
  <dcterms:created xsi:type="dcterms:W3CDTF">2009-06-17T06:08:07Z</dcterms:created>
  <dcterms:modified xsi:type="dcterms:W3CDTF">2019-04-23T08:02:48Z</dcterms:modified>
</cp:coreProperties>
</file>